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4"/>
    <p:sldMasterId id="2147483745" r:id="rId5"/>
  </p:sldMasterIdLst>
  <p:notesMasterIdLst>
    <p:notesMasterId r:id="rId30"/>
  </p:notesMasterIdLst>
  <p:handoutMasterIdLst>
    <p:handoutMasterId r:id="rId31"/>
  </p:handoutMasterIdLst>
  <p:sldIdLst>
    <p:sldId id="256" r:id="rId6"/>
    <p:sldId id="284" r:id="rId7"/>
    <p:sldId id="257" r:id="rId8"/>
    <p:sldId id="283" r:id="rId9"/>
    <p:sldId id="258" r:id="rId10"/>
    <p:sldId id="259" r:id="rId11"/>
    <p:sldId id="285" r:id="rId12"/>
    <p:sldId id="261" r:id="rId13"/>
    <p:sldId id="263" r:id="rId14"/>
    <p:sldId id="260" r:id="rId15"/>
    <p:sldId id="286" r:id="rId16"/>
    <p:sldId id="264" r:id="rId17"/>
    <p:sldId id="265" r:id="rId18"/>
    <p:sldId id="266" r:id="rId19"/>
    <p:sldId id="267" r:id="rId20"/>
    <p:sldId id="268" r:id="rId21"/>
    <p:sldId id="272" r:id="rId22"/>
    <p:sldId id="275" r:id="rId23"/>
    <p:sldId id="276" r:id="rId24"/>
    <p:sldId id="277" r:id="rId25"/>
    <p:sldId id="279" r:id="rId26"/>
    <p:sldId id="280" r:id="rId27"/>
    <p:sldId id="281" r:id="rId28"/>
    <p:sldId id="282" r:id="rId29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pos="5647" userDrawn="1">
          <p15:clr>
            <a:srgbClr val="A4A3A4"/>
          </p15:clr>
        </p15:guide>
        <p15:guide id="3" orient="horz" pos="391" userDrawn="1">
          <p15:clr>
            <a:srgbClr val="A4A3A4"/>
          </p15:clr>
        </p15:guide>
        <p15:guide id="4" orient="horz" pos="73" userDrawn="1">
          <p15:clr>
            <a:srgbClr val="A4A3A4"/>
          </p15:clr>
        </p15:guide>
        <p15:guide id="5" pos="43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06D"/>
    <a:srgbClr val="2F444E"/>
    <a:srgbClr val="354248"/>
    <a:srgbClr val="091932"/>
    <a:srgbClr val="344248"/>
    <a:srgbClr val="384A50"/>
    <a:srgbClr val="0099C4"/>
    <a:srgbClr val="633E88"/>
    <a:srgbClr val="27376F"/>
    <a:srgbClr val="E40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6439"/>
  </p:normalViewPr>
  <p:slideViewPr>
    <p:cSldViewPr>
      <p:cViewPr varScale="1">
        <p:scale>
          <a:sx n="74" d="100"/>
          <a:sy n="74" d="100"/>
        </p:scale>
        <p:origin x="726" y="78"/>
      </p:cViewPr>
      <p:guideLst>
        <p:guide orient="horz" pos="1117"/>
        <p:guide pos="5647"/>
        <p:guide orient="horz" pos="391"/>
        <p:guide orient="horz" pos="73"/>
        <p:guide pos="43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29" d="100"/>
          <a:sy n="129" d="100"/>
        </p:scale>
        <p:origin x="3976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8EA1D-728A-4E5F-9A4B-D1A7FD31BCED}" type="datetimeFigureOut">
              <a:rPr lang="en-GB" smtClean="0">
                <a:latin typeface="Arial" charset="0"/>
                <a:ea typeface="Arial" charset="0"/>
                <a:cs typeface="Arial" charset="0"/>
              </a:rPr>
              <a:t>29/09/2016</a:t>
            </a:fld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A8912-DC56-4920-85F1-EA9817C1761F}" type="slidenum">
              <a:rPr lang="en-GB" smtClean="0">
                <a:latin typeface="Arial" charset="0"/>
                <a:ea typeface="Arial" charset="0"/>
                <a:cs typeface="Arial" charset="0"/>
              </a:rPr>
              <a:t>‹#›</a:t>
            </a:fld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024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CE1C2-7DC9-FC47-9848-69281FD2BD18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1FC8D-FEAC-3A4D-B17B-284E661AD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081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zh-CN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/>
            <a:fld id="{55995AC8-AEDB-4548-98E4-8B29E43F1763}" type="slidenum">
              <a:rPr lang="zh-CN" altLang="en-US" sz="1200" smtClean="0"/>
              <a:pPr eaLnBrk="1" hangingPunct="1"/>
              <a:t>21</a:t>
            </a:fld>
            <a:endParaRPr lang="zh-CN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052074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zh-CN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/>
            <a:fld id="{55995AC8-AEDB-4548-98E4-8B29E43F1763}" type="slidenum">
              <a:rPr lang="zh-CN" altLang="en-US" sz="1200" smtClean="0"/>
              <a:pPr eaLnBrk="1" hangingPunct="1"/>
              <a:t>23</a:t>
            </a:fld>
            <a:endParaRPr lang="zh-CN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264116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or 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53898" y="1700460"/>
            <a:ext cx="4698522" cy="21605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 i="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 smtClean="0"/>
              <a:t>Presentation or Chapter Title, Arial Bold 28pt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653898" y="4149080"/>
            <a:ext cx="4698522" cy="7920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1" i="0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 smtClean="0"/>
              <a:t>Presenter’s Name and Title, </a:t>
            </a:r>
            <a:br>
              <a:rPr lang="en-GB" dirty="0" smtClean="0"/>
            </a:br>
            <a:r>
              <a:rPr lang="en-GB" dirty="0" smtClean="0"/>
              <a:t>Arial Bold 20pt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655102" y="5229200"/>
            <a:ext cx="4698522" cy="50405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 smtClean="0"/>
              <a:t>Date, Arial Bold 18pt</a:t>
            </a:r>
            <a:endParaRPr lang="en-US" dirty="0"/>
          </a:p>
        </p:txBody>
      </p:sp>
      <p:sp>
        <p:nvSpPr>
          <p:cNvPr id="5" name="Text Placeholder 17"/>
          <p:cNvSpPr txBox="1">
            <a:spLocks/>
          </p:cNvSpPr>
          <p:nvPr userDrawn="1"/>
        </p:nvSpPr>
        <p:spPr>
          <a:xfrm>
            <a:off x="3653898" y="6021288"/>
            <a:ext cx="4698522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dirty="0" err="1" smtClean="0"/>
              <a:t>www.cranfield.ac.uk</a:t>
            </a:r>
            <a:endParaRPr lang="en-GB" sz="1800" b="0" dirty="0" smtClean="0"/>
          </a:p>
        </p:txBody>
      </p:sp>
      <p:sp>
        <p:nvSpPr>
          <p:cNvPr id="2" name="Rectangle 1"/>
          <p:cNvSpPr/>
          <p:nvPr userDrawn="1"/>
        </p:nvSpPr>
        <p:spPr>
          <a:xfrm>
            <a:off x="197514" y="188640"/>
            <a:ext cx="1206134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" y="1518897"/>
            <a:ext cx="2556750" cy="255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035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48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or 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53898" y="1700460"/>
            <a:ext cx="4698522" cy="21605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 i="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 smtClean="0"/>
              <a:t>Presentation or Chapter Title, Arial Bold 28pt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653898" y="4005064"/>
            <a:ext cx="4698522" cy="7920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1" i="0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 smtClean="0"/>
              <a:t>Presenter’s Name and Title, </a:t>
            </a:r>
            <a:br>
              <a:rPr lang="en-GB" dirty="0" smtClean="0"/>
            </a:br>
            <a:r>
              <a:rPr lang="en-GB" dirty="0" smtClean="0"/>
              <a:t>Arial Bold 20pt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655102" y="4941168"/>
            <a:ext cx="4698522" cy="50405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 smtClean="0"/>
              <a:t>Date, Arial 20pt</a:t>
            </a:r>
            <a:endParaRPr lang="en-US" dirty="0"/>
          </a:p>
        </p:txBody>
      </p:sp>
      <p:sp>
        <p:nvSpPr>
          <p:cNvPr id="5" name="Text Placeholder 17"/>
          <p:cNvSpPr txBox="1">
            <a:spLocks/>
          </p:cNvSpPr>
          <p:nvPr userDrawn="1"/>
        </p:nvSpPr>
        <p:spPr>
          <a:xfrm>
            <a:off x="3653898" y="5661248"/>
            <a:ext cx="4698522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dirty="0" err="1" smtClean="0"/>
              <a:t>www.cranfield.ac.uk</a:t>
            </a:r>
            <a:endParaRPr lang="en-GB" sz="1800" b="0" dirty="0" smtClean="0"/>
          </a:p>
        </p:txBody>
      </p:sp>
      <p:sp>
        <p:nvSpPr>
          <p:cNvPr id="10" name="Rectangle 9"/>
          <p:cNvSpPr/>
          <p:nvPr userDrawn="1"/>
        </p:nvSpPr>
        <p:spPr>
          <a:xfrm>
            <a:off x="197514" y="188640"/>
            <a:ext cx="1206134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4" name="Picture 13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" y="1518897"/>
            <a:ext cx="2556750" cy="255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893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05526" y="1412776"/>
            <a:ext cx="8532948" cy="7920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200" b="1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 smtClean="0"/>
              <a:t>Sub-header, Arial Bold 22pt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2348881"/>
            <a:ext cx="8532948" cy="38160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Body copy, Arial 20pt minimum</a:t>
            </a:r>
          </a:p>
          <a:p>
            <a:pPr lvl="0"/>
            <a:r>
              <a:rPr lang="en-US" dirty="0" smtClean="0"/>
              <a:t>Bullet points should always be round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05526" y="404664"/>
            <a:ext cx="8532948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Slide Title, Arial Bold 24pt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97909435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05526" y="1412776"/>
            <a:ext cx="5022558" cy="7920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200" b="1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 smtClean="0"/>
              <a:t>Sub-header, Arial Bold 22pt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2348881"/>
            <a:ext cx="5022558" cy="38160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Body copy, Arial 20pt minimum</a:t>
            </a:r>
          </a:p>
          <a:p>
            <a:pPr lvl="0"/>
            <a:r>
              <a:rPr lang="en-US" dirty="0" smtClean="0"/>
              <a:t>Bullet points should always be round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05526" y="404664"/>
            <a:ext cx="8532948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Slide Title, Arial Bold 24pt</a:t>
            </a:r>
            <a:endParaRPr lang="en-GB" dirty="0" smtClean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0C4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6678234" y="6414384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14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Cranfield</a:t>
            </a:r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University</a:t>
            </a:r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5436394" y="1412777"/>
            <a:ext cx="3401616" cy="475210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Image/media area</a:t>
            </a:r>
            <a:endParaRPr lang="en-US" dirty="0"/>
          </a:p>
        </p:txBody>
      </p:sp>
      <p:sp>
        <p:nvSpPr>
          <p:cNvPr id="12" name="Footer Placeholder 16"/>
          <p:cNvSpPr txBox="1">
            <a:spLocks/>
          </p:cNvSpPr>
          <p:nvPr userDrawn="1"/>
        </p:nvSpPr>
        <p:spPr>
          <a:xfrm>
            <a:off x="305526" y="6414383"/>
            <a:ext cx="3086100" cy="30709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87E66-6AAE-F643-B8FD-9355C1B5527C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66702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1412777"/>
            <a:ext cx="5022558" cy="475210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Body copy, Arial 20pt minimum</a:t>
            </a:r>
          </a:p>
          <a:p>
            <a:pPr lvl="0"/>
            <a:r>
              <a:rPr lang="en-US" dirty="0" smtClean="0"/>
              <a:t>Bullet points should always be round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05526" y="404664"/>
            <a:ext cx="8532948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Slide Title, Arial Bold 24pt</a:t>
            </a:r>
            <a:endParaRPr lang="en-GB" dirty="0" smtClean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5436394" y="1412777"/>
            <a:ext cx="3401616" cy="475210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Image/media area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2986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wo column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05525" y="1412777"/>
            <a:ext cx="8532949" cy="4752105"/>
          </a:xfrm>
          <a:prstGeom prst="rect">
            <a:avLst/>
          </a:prstGeom>
        </p:spPr>
        <p:txBody>
          <a:bodyPr numCol="2" spcCol="144000"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GB" dirty="0" smtClean="0"/>
              <a:t>Body copy, Arial 20pt minimum</a:t>
            </a:r>
          </a:p>
          <a:p>
            <a:pPr lvl="0"/>
            <a:r>
              <a:rPr lang="en-GB" dirty="0" smtClean="0"/>
              <a:t>Column 1</a:t>
            </a:r>
          </a:p>
          <a:p>
            <a:pPr lvl="0"/>
            <a:r>
              <a:rPr lang="en-US" dirty="0" smtClean="0"/>
              <a:t>Bullet points should always be circular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Body copy, Arial 20pt minimum</a:t>
            </a:r>
          </a:p>
          <a:p>
            <a:pPr lvl="0"/>
            <a:r>
              <a:rPr lang="en-GB" dirty="0" smtClean="0"/>
              <a:t>Column 2</a:t>
            </a:r>
          </a:p>
          <a:p>
            <a:pPr lvl="0"/>
            <a:r>
              <a:rPr lang="en-US" dirty="0" smtClean="0"/>
              <a:t>Bullet points should always be circular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  <a:p>
            <a:pPr lvl="4"/>
            <a:endParaRPr lang="en-GB" dirty="0" smtClean="0"/>
          </a:p>
          <a:p>
            <a:pPr lvl="4"/>
            <a:endParaRPr lang="en-GB" dirty="0" smtClean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05526" y="404664"/>
            <a:ext cx="8532948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Slide Title, Arial Bold 24pt</a:t>
            </a:r>
            <a:endParaRPr lang="en-GB" dirty="0" smtClean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0C4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6678234" y="6414384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14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Cranfield</a:t>
            </a:r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University</a:t>
            </a:r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Footer Placeholder 16"/>
          <p:cNvSpPr txBox="1">
            <a:spLocks/>
          </p:cNvSpPr>
          <p:nvPr userDrawn="1"/>
        </p:nvSpPr>
        <p:spPr>
          <a:xfrm>
            <a:off x="305526" y="6414383"/>
            <a:ext cx="3086100" cy="30709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87E66-6AAE-F643-B8FD-9355C1B5527C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30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Large imag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05526" y="404664"/>
            <a:ext cx="8532948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Slide Title, Arial Bold 24pt</a:t>
            </a:r>
            <a:endParaRPr lang="en-GB" dirty="0" smtClean="0"/>
          </a:p>
        </p:txBody>
      </p:sp>
      <p:sp>
        <p:nvSpPr>
          <p:cNvPr id="9" name="Rectangle 8"/>
          <p:cNvSpPr/>
          <p:nvPr userDrawn="1"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0C4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678234" y="6414384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14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Cranfield</a:t>
            </a:r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University</a:t>
            </a:r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305526" y="1412777"/>
            <a:ext cx="8532484" cy="475210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Image/media area</a:t>
            </a:r>
            <a:endParaRPr lang="en-US" dirty="0"/>
          </a:p>
        </p:txBody>
      </p:sp>
      <p:sp>
        <p:nvSpPr>
          <p:cNvPr id="8" name="Footer Placeholder 16"/>
          <p:cNvSpPr txBox="1">
            <a:spLocks/>
          </p:cNvSpPr>
          <p:nvPr userDrawn="1"/>
        </p:nvSpPr>
        <p:spPr>
          <a:xfrm>
            <a:off x="305526" y="6414383"/>
            <a:ext cx="3086100" cy="30709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87E66-6AAE-F643-B8FD-9355C1B5527C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580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404665"/>
            <a:ext cx="4914546" cy="576021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/>
            </a:lvl2pPr>
            <a:lvl3pPr>
              <a:lnSpc>
                <a:spcPct val="100000"/>
              </a:lnSpc>
              <a:defRPr sz="2000" b="0" i="0"/>
            </a:lvl3pPr>
            <a:lvl4pPr>
              <a:lnSpc>
                <a:spcPct val="100000"/>
              </a:lnSpc>
              <a:defRPr sz="2000" b="0" i="0"/>
            </a:lvl4pPr>
            <a:lvl5pPr marL="16287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 i="0"/>
            </a:lvl5pPr>
          </a:lstStyle>
          <a:p>
            <a:pPr lvl="0"/>
            <a:r>
              <a:rPr lang="en-GB" dirty="0" smtClean="0"/>
              <a:t>Body copy, Arial 20pt minimum</a:t>
            </a:r>
          </a:p>
          <a:p>
            <a:pPr lvl="0"/>
            <a:r>
              <a:rPr lang="en-US" dirty="0" smtClean="0"/>
              <a:t>Bullet points should always be circular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 smtClean="0"/>
          </a:p>
        </p:txBody>
      </p:sp>
      <p:sp>
        <p:nvSpPr>
          <p:cNvPr id="9" name="Rectangle 8"/>
          <p:cNvSpPr/>
          <p:nvPr userDrawn="1"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0C4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678234" y="6414384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14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Cranfield</a:t>
            </a:r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University</a:t>
            </a:r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5436394" y="404665"/>
            <a:ext cx="3401616" cy="5760217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Image/media area</a:t>
            </a:r>
            <a:endParaRPr lang="en-US" dirty="0"/>
          </a:p>
        </p:txBody>
      </p:sp>
      <p:sp>
        <p:nvSpPr>
          <p:cNvPr id="11" name="Footer Placeholder 16"/>
          <p:cNvSpPr txBox="1">
            <a:spLocks/>
          </p:cNvSpPr>
          <p:nvPr userDrawn="1"/>
        </p:nvSpPr>
        <p:spPr>
          <a:xfrm>
            <a:off x="305526" y="6414383"/>
            <a:ext cx="3086100" cy="30709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87E66-6AAE-F643-B8FD-9355C1B5527C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22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05525" y="404665"/>
            <a:ext cx="8532949" cy="5760217"/>
          </a:xfrm>
          <a:prstGeom prst="rect">
            <a:avLst/>
          </a:prstGeom>
        </p:spPr>
        <p:txBody>
          <a:bodyPr numCol="2" spcCol="1440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GB" dirty="0" smtClean="0"/>
              <a:t>Body copy, Arial 20pt minimum</a:t>
            </a:r>
          </a:p>
          <a:p>
            <a:pPr lvl="0"/>
            <a:r>
              <a:rPr lang="en-GB" dirty="0" smtClean="0"/>
              <a:t>Column 1</a:t>
            </a:r>
          </a:p>
          <a:p>
            <a:pPr lvl="0"/>
            <a:r>
              <a:rPr lang="en-US" dirty="0" smtClean="0"/>
              <a:t>Bullet points should always be circular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Body copy, Arial 20pt minimum</a:t>
            </a:r>
          </a:p>
          <a:p>
            <a:pPr lvl="0"/>
            <a:r>
              <a:rPr lang="en-GB" dirty="0" smtClean="0"/>
              <a:t>Column 2</a:t>
            </a:r>
          </a:p>
          <a:p>
            <a:pPr lvl="0"/>
            <a:r>
              <a:rPr lang="en-US" dirty="0" smtClean="0"/>
              <a:t>Bullet points should always be circular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  <a:p>
            <a:pPr lvl="4"/>
            <a:endParaRPr lang="en-GB" dirty="0" smtClean="0"/>
          </a:p>
          <a:p>
            <a:pPr lvl="4"/>
            <a:endParaRPr lang="en-GB" dirty="0" smtClean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0C4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6678234" y="6414384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14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Cranfield</a:t>
            </a:r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University</a:t>
            </a:r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Footer Placeholder 16"/>
          <p:cNvSpPr txBox="1">
            <a:spLocks/>
          </p:cNvSpPr>
          <p:nvPr userDrawn="1"/>
        </p:nvSpPr>
        <p:spPr>
          <a:xfrm>
            <a:off x="305526" y="6414383"/>
            <a:ext cx="3086100" cy="30709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87E66-6AAE-F643-B8FD-9355C1B5527C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74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imag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0C4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 userDrawn="1"/>
        </p:nvSpPr>
        <p:spPr>
          <a:xfrm>
            <a:off x="6678234" y="6414384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14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Cranfield</a:t>
            </a:r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University</a:t>
            </a:r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305526" y="404665"/>
            <a:ext cx="8532484" cy="5760217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Image/media area</a:t>
            </a:r>
            <a:endParaRPr lang="en-US" dirty="0"/>
          </a:p>
        </p:txBody>
      </p:sp>
      <p:sp>
        <p:nvSpPr>
          <p:cNvPr id="6" name="Footer Placeholder 16"/>
          <p:cNvSpPr txBox="1">
            <a:spLocks/>
          </p:cNvSpPr>
          <p:nvPr userDrawn="1"/>
        </p:nvSpPr>
        <p:spPr>
          <a:xfrm>
            <a:off x="305526" y="6414383"/>
            <a:ext cx="3086100" cy="30709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87E66-6AAE-F643-B8FD-9355C1B5527C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299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05526" y="1412776"/>
            <a:ext cx="8532948" cy="7920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200" b="1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 smtClean="0"/>
              <a:t>Sub-header, Arial Bold 22pt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2348882"/>
            <a:ext cx="8532948" cy="403244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Body copy, Arial 20pt minimum</a:t>
            </a:r>
          </a:p>
          <a:p>
            <a:pPr lvl="0"/>
            <a:r>
              <a:rPr lang="en-US" dirty="0" smtClean="0"/>
              <a:t>Bullet points should always be round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03648" y="403200"/>
            <a:ext cx="7433452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Title, Arial Bold 24pt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952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0C4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6678234" y="6414384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14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Cranfield</a:t>
            </a:r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University</a:t>
            </a:r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quarter" idx="19" hasCustomPrompt="1"/>
          </p:nvPr>
        </p:nvSpPr>
        <p:spPr>
          <a:xfrm>
            <a:off x="4626474" y="404663"/>
            <a:ext cx="4211536" cy="576021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Image/media area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20" hasCustomPrompt="1"/>
          </p:nvPr>
        </p:nvSpPr>
        <p:spPr>
          <a:xfrm>
            <a:off x="305526" y="404662"/>
            <a:ext cx="4211536" cy="576021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Image/media area</a:t>
            </a:r>
            <a:endParaRPr lang="en-US" dirty="0"/>
          </a:p>
        </p:txBody>
      </p:sp>
      <p:sp>
        <p:nvSpPr>
          <p:cNvPr id="7" name="Footer Placeholder 16"/>
          <p:cNvSpPr txBox="1">
            <a:spLocks/>
          </p:cNvSpPr>
          <p:nvPr userDrawn="1"/>
        </p:nvSpPr>
        <p:spPr>
          <a:xfrm>
            <a:off x="305526" y="6414383"/>
            <a:ext cx="3086100" cy="30709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87E66-6AAE-F643-B8FD-9355C1B5527C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034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0C4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 userDrawn="1"/>
        </p:nvSpPr>
        <p:spPr>
          <a:xfrm>
            <a:off x="6678234" y="6414384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14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Cranfield</a:t>
            </a:r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University</a:t>
            </a:r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Footer Placeholder 16"/>
          <p:cNvSpPr txBox="1">
            <a:spLocks/>
          </p:cNvSpPr>
          <p:nvPr userDrawn="1"/>
        </p:nvSpPr>
        <p:spPr>
          <a:xfrm>
            <a:off x="305526" y="6414383"/>
            <a:ext cx="3086100" cy="30709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87E66-6AAE-F643-B8FD-9355C1B5527C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05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0C4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 userDrawn="1"/>
        </p:nvSpPr>
        <p:spPr>
          <a:xfrm>
            <a:off x="6678234" y="6414384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14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Cranfield</a:t>
            </a:r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University</a:t>
            </a:r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Footer Placeholder 16"/>
          <p:cNvSpPr txBox="1">
            <a:spLocks/>
          </p:cNvSpPr>
          <p:nvPr userDrawn="1"/>
        </p:nvSpPr>
        <p:spPr>
          <a:xfrm>
            <a:off x="305526" y="6414383"/>
            <a:ext cx="3086100" cy="30709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87E66-6AAE-F643-B8FD-9355C1B5527C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97514" y="188640"/>
            <a:ext cx="1206134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" y="1518897"/>
            <a:ext cx="2556750" cy="25567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077072"/>
            <a:ext cx="3309496" cy="1836446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3607746" y="2504884"/>
            <a:ext cx="4780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err="1" smtClean="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3200" b="1" dirty="0" smtClean="0">
              <a:solidFill>
                <a:srgbClr val="0C406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3607747" y="3411612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 smtClean="0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rPr>
              <a:t>T: +44 (0)1234 750111</a:t>
            </a:r>
            <a:endParaRPr lang="en-US" sz="2800" b="1" dirty="0" smtClean="0">
              <a:solidFill>
                <a:srgbClr val="0099C4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031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05526" y="1412776"/>
            <a:ext cx="5022558" cy="7920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200" b="1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 smtClean="0"/>
              <a:t>Sub-header, Arial Bold 22pt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2348880"/>
            <a:ext cx="5022558" cy="403244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Body copy, Arial 20pt minimum</a:t>
            </a:r>
          </a:p>
          <a:p>
            <a:pPr lvl="0"/>
            <a:r>
              <a:rPr lang="en-US" dirty="0" smtClean="0"/>
              <a:t>Bullet points should always be round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7"/>
          </p:nvPr>
        </p:nvSpPr>
        <p:spPr>
          <a:xfrm>
            <a:off x="5436394" y="1412777"/>
            <a:ext cx="3401616" cy="49685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03648" y="403200"/>
            <a:ext cx="7433452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Title, Arial Bold 24pt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1226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quarter" idx="18"/>
          </p:nvPr>
        </p:nvSpPr>
        <p:spPr>
          <a:xfrm>
            <a:off x="5436394" y="1412777"/>
            <a:ext cx="3401616" cy="496854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03648" y="403200"/>
            <a:ext cx="7433452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Title, Arial Bold 24pt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1412775"/>
            <a:ext cx="5022558" cy="496855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Body copy, Arial 20pt minimum</a:t>
            </a:r>
          </a:p>
          <a:p>
            <a:pPr lvl="0"/>
            <a:r>
              <a:rPr lang="en-US" dirty="0" smtClean="0"/>
              <a:t>Bullet points should always be round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6939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wo column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05525" y="1412776"/>
            <a:ext cx="8532949" cy="4968550"/>
          </a:xfrm>
          <a:prstGeom prst="rect">
            <a:avLst/>
          </a:prstGeom>
        </p:spPr>
        <p:txBody>
          <a:bodyPr numCol="2" spcCol="144000"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GB" dirty="0" smtClean="0"/>
              <a:t>Body copy, Arial 20pt minimum</a:t>
            </a:r>
          </a:p>
          <a:p>
            <a:pPr lvl="0"/>
            <a:r>
              <a:rPr lang="en-GB" dirty="0" smtClean="0"/>
              <a:t>Column 1</a:t>
            </a:r>
          </a:p>
          <a:p>
            <a:pPr lvl="0"/>
            <a:r>
              <a:rPr lang="en-US" dirty="0" smtClean="0"/>
              <a:t>Bullet points should always be circular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Body copy, Arial 20pt minimum</a:t>
            </a:r>
          </a:p>
          <a:p>
            <a:pPr lvl="0"/>
            <a:r>
              <a:rPr lang="en-GB" dirty="0" smtClean="0"/>
              <a:t>Column 2</a:t>
            </a:r>
          </a:p>
          <a:p>
            <a:pPr lvl="0"/>
            <a:r>
              <a:rPr lang="en-US" dirty="0" smtClean="0"/>
              <a:t>Bullet points should always be circular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  <a:p>
            <a:pPr lvl="4"/>
            <a:endParaRPr lang="en-GB" dirty="0" smtClean="0"/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03648" y="403200"/>
            <a:ext cx="7433452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Title, Arial Bold 24pt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133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Large imag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9"/>
          </p:nvPr>
        </p:nvSpPr>
        <p:spPr>
          <a:xfrm>
            <a:off x="305526" y="1412777"/>
            <a:ext cx="8532484" cy="496854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03648" y="403200"/>
            <a:ext cx="7433452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Title, Arial Bold 24pt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7904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quarter" idx="21"/>
          </p:nvPr>
        </p:nvSpPr>
        <p:spPr>
          <a:xfrm>
            <a:off x="4626474" y="1412777"/>
            <a:ext cx="4211536" cy="496854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22"/>
          </p:nvPr>
        </p:nvSpPr>
        <p:spPr>
          <a:xfrm>
            <a:off x="305991" y="1412777"/>
            <a:ext cx="4211536" cy="496854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03648" y="403200"/>
            <a:ext cx="7433452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Title, Arial Bold 24pt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5902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909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97514" y="188640"/>
            <a:ext cx="1206134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9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" y="1518897"/>
            <a:ext cx="2556750" cy="25567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077072"/>
            <a:ext cx="3309496" cy="1836446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3607746" y="2504884"/>
            <a:ext cx="4780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err="1" smtClean="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3200" b="1" dirty="0" smtClean="0">
              <a:solidFill>
                <a:srgbClr val="0C406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607747" y="3411612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 smtClean="0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rPr>
              <a:t>T: +44 (0)1234 750111</a:t>
            </a:r>
            <a:endParaRPr lang="en-US" sz="2800" b="1" dirty="0" smtClean="0">
              <a:solidFill>
                <a:srgbClr val="0099C4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64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3648" y="403200"/>
            <a:ext cx="7433452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Title, Arial Bold 24pt</a:t>
            </a:r>
            <a:endParaRPr lang="en-GB" dirty="0"/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0" y="324000"/>
            <a:ext cx="972000" cy="972000"/>
          </a:xfrm>
          <a:prstGeom prst="rect">
            <a:avLst/>
          </a:prstGeom>
        </p:spPr>
      </p:pic>
      <p:sp>
        <p:nvSpPr>
          <p:cNvPr id="8" name="Footer Placeholder 4"/>
          <p:cNvSpPr txBox="1">
            <a:spLocks/>
          </p:cNvSpPr>
          <p:nvPr/>
        </p:nvSpPr>
        <p:spPr>
          <a:xfrm>
            <a:off x="305526" y="6414383"/>
            <a:ext cx="378042" cy="32698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87E66-6AAE-F643-B8FD-9355C1B5527C}" type="slidenum">
              <a:rPr lang="en-US" sz="1400" smtClean="0"/>
              <a:pPr/>
              <a:t>‹#›</a:t>
            </a:fld>
            <a:endParaRPr lang="en-US" sz="900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305100" y="1411201"/>
            <a:ext cx="8532000" cy="4974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Body copy, Arial 20pt minimum</a:t>
            </a:r>
          </a:p>
          <a:p>
            <a:pPr lvl="0"/>
            <a:r>
              <a:rPr lang="en-US" dirty="0" smtClean="0"/>
              <a:t>Bullet points should always be round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1201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6" r:id="rId10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 baseline="0">
          <a:solidFill>
            <a:srgbClr val="0C40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5100" y="403200"/>
            <a:ext cx="85320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Title, Arial Bold 24pt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5100" y="1411201"/>
            <a:ext cx="8532000" cy="4769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Body copy, Arial 20pt minimum</a:t>
            </a:r>
          </a:p>
          <a:p>
            <a:pPr lvl="0"/>
            <a:r>
              <a:rPr lang="en-US" dirty="0" smtClean="0"/>
              <a:t>Bullet points should always be round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0C406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sz="1350" kern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78234" y="6414384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1400" dirty="0" err="1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Cranfield</a:t>
            </a:r>
            <a:r>
              <a:rPr lang="en-US" sz="14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 University</a:t>
            </a:r>
            <a:endParaRPr lang="en-US" sz="14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Footer Placeholder 16"/>
          <p:cNvSpPr txBox="1">
            <a:spLocks/>
          </p:cNvSpPr>
          <p:nvPr/>
        </p:nvSpPr>
        <p:spPr>
          <a:xfrm>
            <a:off x="305526" y="6414383"/>
            <a:ext cx="3086100" cy="30709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87E66-6AAE-F643-B8FD-9355C1B5527C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673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08" r:id="rId2"/>
    <p:sldLayoutId id="2147483729" r:id="rId3"/>
    <p:sldLayoutId id="2147483709" r:id="rId4"/>
    <p:sldLayoutId id="2147483710" r:id="rId5"/>
    <p:sldLayoutId id="2147483712" r:id="rId6"/>
    <p:sldLayoutId id="2147483717" r:id="rId7"/>
    <p:sldLayoutId id="2147483718" r:id="rId8"/>
    <p:sldLayoutId id="2147483714" r:id="rId9"/>
    <p:sldLayoutId id="2147483727" r:id="rId10"/>
    <p:sldLayoutId id="2147483711" r:id="rId11"/>
    <p:sldLayoutId id="214748373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 baseline="0">
          <a:solidFill>
            <a:srgbClr val="0C40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Recent Development of Global Self-Optimizing Control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53898" y="3789040"/>
            <a:ext cx="4698522" cy="1368152"/>
          </a:xfrm>
        </p:spPr>
        <p:txBody>
          <a:bodyPr>
            <a:normAutofit/>
          </a:bodyPr>
          <a:lstStyle/>
          <a:p>
            <a:r>
              <a:rPr lang="en-GB" dirty="0" err="1" smtClean="0"/>
              <a:t>Lingjian</a:t>
            </a:r>
            <a:r>
              <a:rPr lang="en-GB" dirty="0" smtClean="0"/>
              <a:t> Ye, Yi Cao</a:t>
            </a:r>
          </a:p>
          <a:p>
            <a:r>
              <a:rPr lang="en-GB" dirty="0" smtClean="0"/>
              <a:t>Ningbo Institute of Technology</a:t>
            </a:r>
          </a:p>
          <a:p>
            <a:r>
              <a:rPr lang="en-GB" dirty="0" smtClean="0"/>
              <a:t>Cranfield University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LCCC Process Control Workshop</a:t>
            </a:r>
          </a:p>
          <a:p>
            <a:r>
              <a:rPr lang="en-GB" dirty="0" smtClean="0"/>
              <a:t>28</a:t>
            </a:r>
            <a:r>
              <a:rPr lang="en-GB" baseline="30000" dirty="0" smtClean="0"/>
              <a:t>th</a:t>
            </a:r>
            <a:r>
              <a:rPr lang="en-GB" dirty="0" smtClean="0"/>
              <a:t> October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245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9"/>
          </p:nvPr>
        </p:nvSpPr>
        <p:spPr>
          <a:xfrm>
            <a:off x="305526" y="1412776"/>
            <a:ext cx="8532484" cy="1656183"/>
          </a:xfrm>
        </p:spPr>
        <p:txBody>
          <a:bodyPr/>
          <a:lstStyle/>
          <a:p>
            <a:r>
              <a:rPr lang="en-GB" dirty="0" smtClean="0"/>
              <a:t>To </a:t>
            </a:r>
            <a:r>
              <a:rPr lang="en-GB" dirty="0" smtClean="0"/>
              <a:t>avoid overfitting, simple CV function is preferable</a:t>
            </a:r>
          </a:p>
          <a:p>
            <a:r>
              <a:rPr lang="en-GB" dirty="0" smtClean="0"/>
              <a:t>Simple CV may result in small region for acceptable performance</a:t>
            </a:r>
          </a:p>
          <a:p>
            <a:r>
              <a:rPr lang="en-GB" dirty="0" smtClean="0"/>
              <a:t>Solution, update CV (adaptation) based on current operating </a:t>
            </a:r>
            <a:r>
              <a:rPr lang="en-GB" dirty="0" smtClean="0"/>
              <a:t>point</a:t>
            </a:r>
          </a:p>
          <a:p>
            <a:r>
              <a:rPr lang="en-GB" dirty="0">
                <a:solidFill>
                  <a:srgbClr val="FF0000"/>
                </a:solidFill>
              </a:rPr>
              <a:t>C</a:t>
            </a:r>
            <a:r>
              <a:rPr lang="en-GB" dirty="0" smtClean="0">
                <a:solidFill>
                  <a:srgbClr val="FF0000"/>
                </a:solidFill>
              </a:rPr>
              <a:t>ontrol system reconfiguration: CV, </a:t>
            </a:r>
            <a:r>
              <a:rPr lang="en-GB" dirty="0" err="1" smtClean="0">
                <a:solidFill>
                  <a:srgbClr val="FF0000"/>
                </a:solidFill>
              </a:rPr>
              <a:t>setpoint</a:t>
            </a:r>
            <a:r>
              <a:rPr lang="en-GB" dirty="0" smtClean="0">
                <a:solidFill>
                  <a:srgbClr val="FF0000"/>
                </a:solidFill>
              </a:rPr>
              <a:t>, and gain</a:t>
            </a:r>
            <a:endParaRPr lang="en-GB" dirty="0" smtClean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gSOC</a:t>
            </a:r>
            <a:r>
              <a:rPr lang="en-GB" dirty="0" smtClean="0"/>
              <a:t>: CV adaptation</a:t>
            </a:r>
            <a:endParaRPr lang="en-GB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69" y="3242946"/>
            <a:ext cx="7565715" cy="292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54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gSOC</a:t>
            </a:r>
            <a:r>
              <a:rPr lang="en-GB" dirty="0" smtClean="0"/>
              <a:t>: data driven approach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Collect data </a:t>
                </a:r>
                <a:r>
                  <a:rPr lang="en-GB" dirty="0" smtClean="0"/>
                  <a:t>set: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 smtClean="0"/>
                  <a:t> for operation scenarios,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GB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GB" dirty="0" smtClean="0"/>
                  <a:t> pair </a:t>
                </a:r>
                <a:r>
                  <a:rPr lang="en-GB" dirty="0" smtClean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GB" dirty="0" smtClean="0"/>
              </a:p>
              <a:p>
                <a:r>
                  <a:rPr lang="en-GB" dirty="0" smtClean="0"/>
                  <a:t>Replace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GB" dirty="0" smtClean="0">
                  <a:ea typeface="Cambria Math" panose="02040503050406030204" pitchFamily="18" charset="0"/>
                </a:endParaRPr>
              </a:p>
              <a:p>
                <a:r>
                  <a:rPr lang="en-GB" dirty="0" smtClean="0"/>
                  <a:t>Regression: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𝑀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GB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 smtClean="0"/>
                  <a:t> 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,2</m:t>
                                      </m:r>
                                    </m:sub>
                                  </m:sSub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1,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sub>
                                  </m:sSub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1,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sub>
                                  </m:sSub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endParaRPr lang="en-GB" dirty="0" smtClean="0"/>
              </a:p>
              <a:p>
                <a:r>
                  <a:rPr lang="en-GB" dirty="0" smtClean="0"/>
                  <a:t>Least squares solution: 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GB" dirty="0" smtClean="0"/>
              </a:p>
              <a:p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43" t="-24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464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quarter" idx="19"/>
              </p:nvPr>
            </p:nvSpPr>
            <p:spPr/>
            <p:txBody>
              <a:bodyPr/>
              <a:lstStyle/>
              <a:p>
                <a:r>
                  <a:rPr lang="en-GB" dirty="0" smtClean="0"/>
                  <a:t>Evaluating loss against CV deviation around optimum simplifies solution.</a:t>
                </a:r>
              </a:p>
              <a:p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bSup>
                          <m:sSub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𝑐𝑐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</m:box>
                    <m: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𝑓𝑏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GB" dirty="0" smtClean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𝑐𝑐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num>
                              <m:den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𝑢𝑢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f>
                      <m:fPr>
                        <m:type m:val="li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𝑢𝑢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𝐻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GB" dirty="0" smtClean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p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bSup>
                          <m:sSub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𝑢𝑢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box>
                  </m:oMath>
                </a14:m>
                <a:r>
                  <a:rPr lang="en-GB" dirty="0" smtClean="0"/>
                  <a:t>,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𝐴𝑉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Sup>
                          <m:sSub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bSup>
                          <m:sSub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∗−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sSubSup>
                          <m:sSubSup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𝑢𝑢</m:t>
                            </m:r>
                          </m:sub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sSubSup>
                          <m:sSubSup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sSubSup>
                          <m:sSub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nary>
                  </m:oMath>
                </a14:m>
                <a:endParaRPr lang="en-GB" b="0" dirty="0" smtClean="0"/>
              </a:p>
              <a:p>
                <a:r>
                  <a:rPr lang="en-GB" dirty="0" smtClean="0"/>
                  <a:t>To ensure uniqueness, introduce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𝑢𝑢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∗1/2</m:t>
                        </m:r>
                      </m:sup>
                    </m:sSub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𝐻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GB" dirty="0" smtClean="0"/>
                  <a:t> at a reference point.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𝐴𝑉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GB" dirty="0" smtClean="0"/>
                  <a:t>,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.</m:t>
                    </m:r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𝑢𝑢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∗1/2</m:t>
                        </m:r>
                      </m:sup>
                    </m:sSubSup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𝐻</m:t>
                    </m:r>
                    <m:sSubSup>
                      <m:sSub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GB" dirty="0" smtClean="0"/>
              </a:p>
              <a:p>
                <a:r>
                  <a:rPr lang="en-GB" dirty="0" smtClean="0"/>
                  <a:t>Short-cut algorithm: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𝑐𝑐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∀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GB" dirty="0" smtClean="0"/>
                  <a:t>, analytic solution available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nary>
                          <m:naryPr>
                            <m:chr m:val="∑"/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sSup>
                              <m:sSupPr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sSubSup>
                              <m:sSub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e>
                        </m:nary>
                      </m:e>
                    </m:func>
                  </m:oMath>
                </a14:m>
                <a:r>
                  <a:rPr lang="en-GB" dirty="0" smtClean="0"/>
                  <a:t>,	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.</m:t>
                    </m:r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𝑢𝑢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∗1/2</m:t>
                        </m:r>
                      </m:sup>
                    </m:sSubSup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𝐻</m:t>
                    </m:r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GB" dirty="0" smtClean="0"/>
              </a:p>
              <a:p>
                <a:r>
                  <a:rPr lang="en-GB" dirty="0" smtClean="0"/>
                  <a:t>Assume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GB" dirty="0" smtClean="0"/>
                  <a:t> are independent,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sup>
                    </m:sSup>
                  </m:oMath>
                </a14:m>
                <a:endParaRPr lang="en-GB" b="0" dirty="0" smtClean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𝐴𝑉</m:t>
                        </m:r>
                      </m:sub>
                      <m:sup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sup>
                    </m:sSub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trace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𝑊𝐻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 smtClean="0"/>
                  <a:t>, 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GB" dirty="0" smtClean="0"/>
                  <a:t> the covariance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9"/>
              </p:nvPr>
            </p:nvSpPr>
            <p:spPr>
              <a:blipFill rotWithShape="0">
                <a:blip r:embed="rId2"/>
                <a:stretch>
                  <a:fillRect l="-643" t="-1227" r="-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gSOC</a:t>
            </a:r>
            <a:r>
              <a:rPr lang="en-GB" dirty="0" smtClean="0"/>
              <a:t>: optimal CV and short cut approaches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309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Minimum loss independent from H for a given set of measurements</a:t>
            </a:r>
          </a:p>
          <a:p>
            <a:r>
              <a:rPr lang="en-GB" dirty="0"/>
              <a:t>Seek a small subset with similar performance but much simpler structure</a:t>
            </a:r>
          </a:p>
          <a:p>
            <a:r>
              <a:rPr lang="en-GB" dirty="0" smtClean="0"/>
              <a:t>Branch and bound algorithms are developed to solve selection problems  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gSOC</a:t>
            </a:r>
            <a:r>
              <a:rPr lang="en-GB" dirty="0" smtClean="0"/>
              <a:t>: subset selection</a:t>
            </a:r>
            <a:endParaRPr lang="en-GB" dirty="0"/>
          </a:p>
        </p:txBody>
      </p:sp>
      <p:grpSp>
        <p:nvGrpSpPr>
          <p:cNvPr id="13" name="Group 12"/>
          <p:cNvGrpSpPr/>
          <p:nvPr/>
        </p:nvGrpSpPr>
        <p:grpSpPr>
          <a:xfrm>
            <a:off x="179512" y="3037422"/>
            <a:ext cx="3834426" cy="3489481"/>
            <a:chOff x="305526" y="2027751"/>
            <a:chExt cx="4585647" cy="4319938"/>
          </a:xfrm>
        </p:grpSpPr>
        <p:sp>
          <p:nvSpPr>
            <p:cNvPr id="4" name="Oval 3"/>
            <p:cNvSpPr/>
            <p:nvPr/>
          </p:nvSpPr>
          <p:spPr>
            <a:xfrm>
              <a:off x="305526" y="2922100"/>
              <a:ext cx="4585647" cy="268860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1984200" y="2212417"/>
              <a:ext cx="1542197" cy="4135272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3372090" y="3278461"/>
                  <a:ext cx="50045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1" i="1" smtClean="0">
                            <a:latin typeface="Cambria Math"/>
                          </a:rPr>
                          <m:t>𝑫</m:t>
                        </m:r>
                      </m:oMath>
                    </m:oMathPara>
                  </a14:m>
                  <a:endParaRPr lang="en-GB" sz="2400" b="1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72090" y="3278461"/>
                  <a:ext cx="500457" cy="46166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449" r="-4348" b="-180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167609" y="3278461"/>
                  <a:ext cx="46198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1" i="1" smtClean="0">
                            <a:latin typeface="Cambria Math"/>
                          </a:rPr>
                          <m:t>𝑪</m:t>
                        </m:r>
                      </m:oMath>
                    </m:oMathPara>
                  </a14:m>
                  <a:endParaRPr lang="en-GB" sz="2400" b="1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7609" y="3278461"/>
                  <a:ext cx="461985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3175" r="-1587" b="-180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2414522" y="2027751"/>
                  <a:ext cx="2347630" cy="5759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/>
                          </a:rPr>
                          <m:t>𝐵</m:t>
                        </m:r>
                        <m:r>
                          <a:rPr lang="en-GB" sz="2400" i="1" smtClean="0">
                            <a:latin typeface="Cambria Math"/>
                            <a:ea typeface="Cambria Math"/>
                          </a:rPr>
                          <m:t>≤</m:t>
                        </m:r>
                        <m:func>
                          <m:func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GB" sz="2400" b="0" i="0" smtClean="0">
                                    <a:latin typeface="Cambria Math"/>
                                  </a:rPr>
                                  <m:t>m</m:t>
                                </m:r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𝑎𝑥</m:t>
                                </m:r>
                              </m:e>
                              <m:lim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𝑋</m:t>
                                </m:r>
                                <m:r>
                                  <a:rPr lang="en-GB" sz="2400" b="0" i="1" smtClean="0">
                                    <a:latin typeface="Cambria Math"/>
                                    <a:ea typeface="Cambria Math"/>
                                  </a:rPr>
                                  <m:t>∈</m:t>
                                </m:r>
                                <m:r>
                                  <a:rPr lang="en-GB" sz="2400" b="0" i="1" smtClean="0">
                                    <a:latin typeface="Cambria Math"/>
                                    <a:ea typeface="Cambria Math"/>
                                  </a:rPr>
                                  <m:t>𝐶</m:t>
                                </m:r>
                                <m:r>
                                  <a:rPr lang="en-GB" sz="2400" b="0" i="1" smtClean="0">
                                    <a:latin typeface="Cambria Math"/>
                                    <a:ea typeface="Cambria Math"/>
                                  </a:rPr>
                                  <m:t>∪</m:t>
                                </m:r>
                                <m:r>
                                  <a:rPr lang="en-GB" sz="2400" b="0" i="1" smtClean="0">
                                    <a:latin typeface="Cambria Math"/>
                                    <a:ea typeface="Cambria Math"/>
                                  </a:rPr>
                                  <m:t>𝐷</m:t>
                                </m:r>
                              </m:lim>
                            </m:limLow>
                          </m:fName>
                          <m:e>
                            <m:r>
                              <a:rPr lang="en-GB" sz="2400" b="0" i="1" smtClean="0">
                                <a:latin typeface="Cambria Math"/>
                              </a:rPr>
                              <m:t>𝑇</m:t>
                            </m:r>
                            <m:r>
                              <a:rPr lang="en-GB" sz="24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GB" sz="2400" b="0" i="1" smtClean="0">
                                <a:latin typeface="Cambria Math"/>
                              </a:rPr>
                              <m:t>𝑋</m:t>
                            </m:r>
                            <m:r>
                              <a:rPr lang="en-GB" sz="2400" b="0" i="1" smtClean="0">
                                <a:latin typeface="Cambria Math"/>
                              </a:rPr>
                              <m:t>)</m:t>
                            </m:r>
                          </m:e>
                        </m:func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4522" y="2027751"/>
                  <a:ext cx="2347630" cy="57592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932" r="-16770" b="-2727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733323" y="5717925"/>
                  <a:ext cx="2185983" cy="57592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GB" sz="2400">
                                    <a:latin typeface="Cambria Math"/>
                                  </a:rPr>
                                  <m:t>m</m:t>
                                </m:r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𝑎𝑥</m:t>
                                </m:r>
                              </m:e>
                              <m:lim>
                                <m:r>
                                  <a:rPr lang="en-GB" sz="2400" i="1">
                                    <a:latin typeface="Cambria Math"/>
                                  </a:rPr>
                                  <m:t>𝑋</m:t>
                                </m:r>
                                <m:r>
                                  <a:rPr lang="en-GB" sz="2400" i="1">
                                    <a:latin typeface="Cambria Math"/>
                                    <a:ea typeface="Cambria Math"/>
                                  </a:rPr>
                                  <m:t>∈</m:t>
                                </m:r>
                                <m:r>
                                  <a:rPr lang="en-GB" sz="2400" b="0" i="1" smtClean="0">
                                    <a:latin typeface="Cambria Math"/>
                                    <a:ea typeface="Cambria Math"/>
                                  </a:rPr>
                                  <m:t>𝐶</m:t>
                                </m:r>
                              </m:lim>
                            </m:limLow>
                          </m:fName>
                          <m:e>
                            <m:r>
                              <a:rPr lang="en-GB" sz="2400" i="1">
                                <a:latin typeface="Cambria Math"/>
                              </a:rPr>
                              <m:t>𝑇</m:t>
                            </m:r>
                            <m:r>
                              <a:rPr lang="en-GB" sz="2400" i="1">
                                <a:latin typeface="Cambria Math"/>
                              </a:rPr>
                              <m:t>(</m:t>
                            </m:r>
                            <m:r>
                              <a:rPr lang="en-GB" sz="2400" i="1">
                                <a:latin typeface="Cambria Math"/>
                              </a:rPr>
                              <m:t>𝑋</m:t>
                            </m:r>
                            <m:r>
                              <a:rPr lang="en-GB" sz="2400" i="1">
                                <a:latin typeface="Cambria Math"/>
                              </a:rPr>
                              <m:t>)≤</m:t>
                            </m:r>
                            <m:r>
                              <a:rPr lang="en-GB" sz="2400" i="1">
                                <a:latin typeface="Cambria Math"/>
                                <a:ea typeface="Cambria Math"/>
                              </a:rPr>
                              <m:t>𝐵</m:t>
                            </m:r>
                          </m:e>
                        </m:func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323" y="5717925"/>
                  <a:ext cx="2185983" cy="57592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r="-14333" b="-2727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Multiply 9"/>
            <p:cNvSpPr/>
            <p:nvPr/>
          </p:nvSpPr>
          <p:spPr>
            <a:xfrm>
              <a:off x="1173964" y="3864410"/>
              <a:ext cx="914400" cy="914400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96589" y="4793214"/>
              <a:ext cx="10070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/>
                <a:t>Prune</a:t>
              </a:r>
            </a:p>
          </p:txBody>
        </p:sp>
      </p:grp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424244"/>
            <a:ext cx="4941168" cy="2636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362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9"/>
          </p:nvPr>
        </p:nvSpPr>
        <p:spPr>
          <a:xfrm>
            <a:off x="305526" y="1340768"/>
            <a:ext cx="8532484" cy="791207"/>
          </a:xfrm>
        </p:spPr>
        <p:txBody>
          <a:bodyPr>
            <a:normAutofit/>
          </a:bodyPr>
          <a:lstStyle/>
          <a:p>
            <a:r>
              <a:rPr lang="en-GB" dirty="0" smtClean="0"/>
              <a:t>Do we need to redesign the entire control system for SOC?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Retrofit SOC</a:t>
            </a:r>
            <a:r>
              <a:rPr lang="en-GB" dirty="0" smtClean="0"/>
              <a:t>: control CVs selected by adjusting existing </a:t>
            </a:r>
            <a:r>
              <a:rPr lang="en-GB" dirty="0" err="1" smtClean="0"/>
              <a:t>setpoints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gSOC</a:t>
            </a:r>
            <a:r>
              <a:rPr lang="en-GB" dirty="0" smtClean="0"/>
              <a:t>: retrofit SOC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2051720" y="2132856"/>
            <a:ext cx="4422766" cy="2137353"/>
            <a:chOff x="1181100" y="1844824"/>
            <a:chExt cx="6680200" cy="2727889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2100" y="1941662"/>
              <a:ext cx="6019800" cy="1838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矩形 5"/>
            <p:cNvSpPr/>
            <p:nvPr/>
          </p:nvSpPr>
          <p:spPr>
            <a:xfrm>
              <a:off x="1181100" y="1844824"/>
              <a:ext cx="3568700" cy="205740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81100" y="4093076"/>
              <a:ext cx="3568699" cy="4713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/>
                <a:t>Existing control system</a:t>
              </a:r>
              <a:endParaRPr lang="zh-CN" altLang="en-US" b="1" dirty="0"/>
            </a:p>
          </p:txBody>
        </p:sp>
        <p:sp>
          <p:nvSpPr>
            <p:cNvPr id="8" name="矩形 6"/>
            <p:cNvSpPr/>
            <p:nvPr/>
          </p:nvSpPr>
          <p:spPr>
            <a:xfrm>
              <a:off x="4889500" y="1844824"/>
              <a:ext cx="2971800" cy="20574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457604" y="4101337"/>
              <a:ext cx="2298586" cy="4713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F0000"/>
                  </a:solidFill>
                </a:rPr>
                <a:t>Cascaded SOC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24646" y="4077072"/>
            <a:ext cx="804643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Advantages: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Implementation does not need </a:t>
            </a:r>
            <a:r>
              <a:rPr lang="en-GB" sz="2400" dirty="0"/>
              <a:t>plant shut down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Dynamic performance and constraints </a:t>
            </a:r>
            <a:r>
              <a:rPr lang="en-GB" sz="2400" dirty="0" smtClean="0"/>
              <a:t>handling inherited</a:t>
            </a:r>
            <a:endParaRPr lang="en-GB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 err="1" smtClean="0"/>
              <a:t>gSOC</a:t>
            </a:r>
            <a:r>
              <a:rPr lang="en-GB" sz="2400" dirty="0" smtClean="0"/>
              <a:t> </a:t>
            </a:r>
            <a:r>
              <a:rPr lang="en-GB" sz="2400" dirty="0"/>
              <a:t>to ensure best economic performance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Subset selection to ensure simplest control structure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Directly compatible with RTO </a:t>
            </a:r>
            <a:endParaRPr lang="en-GB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FF0000"/>
                </a:solidFill>
              </a:rPr>
              <a:t>Applicable to </a:t>
            </a:r>
            <a:r>
              <a:rPr lang="en-GB" sz="2400" dirty="0" err="1" smtClean="0">
                <a:solidFill>
                  <a:srgbClr val="FF0000"/>
                </a:solidFill>
              </a:rPr>
              <a:t>IoT</a:t>
            </a:r>
            <a:r>
              <a:rPr lang="en-GB" sz="2400" dirty="0" smtClean="0"/>
              <a:t>  </a:t>
            </a: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8286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Toy Example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sz="2400" b="0" dirty="0" smtClean="0"/>
                  <a:t>Cost: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𝐽</m:t>
                    </m:r>
                    <m:r>
                      <a:rPr lang="en-GB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i="1">
                                <a:latin typeface="Cambria Math"/>
                              </a:rPr>
                              <m:t>𝑢</m:t>
                            </m:r>
                            <m:r>
                              <a:rPr lang="en-GB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en-GB" sz="2400" i="1">
                                <a:latin typeface="Cambria Math"/>
                              </a:rPr>
                              <m:t>𝑑</m:t>
                            </m:r>
                          </m:e>
                        </m:d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b="0" i="0" smtClean="0">
                        <a:latin typeface="Cambria Math"/>
                      </a:rPr>
                      <m:t>;</m:t>
                    </m:r>
                  </m:oMath>
                </a14:m>
                <a:r>
                  <a:rPr lang="en-GB" sz="2400" dirty="0" smtClean="0"/>
                  <a:t> </a:t>
                </a:r>
              </a:p>
              <a:p>
                <a:r>
                  <a:rPr lang="en-GB" sz="2400" dirty="0" smtClean="0"/>
                  <a:t>Measurements: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dirty="0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GB" sz="24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sz="2400" b="0" i="1" dirty="0" smtClean="0">
                        <a:latin typeface="Cambria Math"/>
                      </a:rPr>
                      <m:t>=</m:t>
                    </m:r>
                    <m:r>
                      <a:rPr lang="en-GB" sz="2400" b="0" i="1" dirty="0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GB" sz="2400" dirty="0" smtClean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 dirty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GB" sz="24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GB" sz="2400" i="1" dirty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400" b="0" i="1" dirty="0" smtClean="0">
                            <a:latin typeface="Cambria Math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GB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dirty="0" smtClean="0"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en-GB" sz="2400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b="0" i="1" dirty="0" smtClean="0">
                        <a:latin typeface="Cambria Math"/>
                      </a:rPr>
                      <m:t>+</m:t>
                    </m:r>
                    <m:r>
                      <a:rPr lang="en-GB" sz="2400" b="0" i="1" dirty="0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GB" sz="2400" dirty="0" smtClean="0"/>
                  <a:t> </a:t>
                </a:r>
              </a:p>
              <a:p>
                <a:r>
                  <a:rPr lang="en-GB" sz="2400" dirty="0" smtClean="0"/>
                  <a:t>Nominal point: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dirty="0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GB" sz="2400" b="0" i="1" dirty="0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GB" sz="2400" b="0" i="1" dirty="0" smtClean="0">
                        <a:latin typeface="Cambria Math"/>
                      </a:rPr>
                      <m:t>=0</m:t>
                    </m:r>
                  </m:oMath>
                </a14:m>
                <a:r>
                  <a:rPr lang="en-GB" sz="2400" dirty="0" smtClean="0"/>
                  <a:t>;</a:t>
                </a:r>
              </a:p>
              <a:p>
                <a:r>
                  <a:rPr lang="en-GB" sz="2400" dirty="0" smtClean="0"/>
                  <a:t>Nominally optimal point: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/>
                              </a:rPr>
                              <m:t>𝐽</m:t>
                            </m:r>
                          </m:e>
                          <m:sup>
                            <m:r>
                              <a:rPr lang="en-GB" sz="2400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GB" sz="2400" b="0" i="1" smtClean="0">
                            <a:latin typeface="Cambria Math"/>
                          </a:rPr>
                          <m:t>=</m:t>
                        </m:r>
                        <m:r>
                          <a:rPr lang="en-GB" sz="2400" b="0" i="1" dirty="0" smtClean="0"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en-GB" sz="2400" i="1" dirty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GB" sz="2400" b="0" i="1" dirty="0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GB" sz="24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b="0" i="1" dirty="0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GB" sz="2400" b="0" i="1" dirty="0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GB" sz="2400" b="0" i="1" dirty="0" smtClean="0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GB" sz="2400" b="0" i="1" dirty="0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i="1" dirty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GB" sz="2400" b="0" i="1" dirty="0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GB" sz="2400" i="1" dirty="0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GB" sz="2400" i="1" dirty="0">
                        <a:latin typeface="Cambria Math"/>
                      </a:rPr>
                      <m:t>=0</m:t>
                    </m:r>
                  </m:oMath>
                </a14:m>
                <a:endParaRPr lang="en-GB" sz="2400" dirty="0" smtClean="0"/>
              </a:p>
              <a:p>
                <a:endParaRPr lang="en-GB" sz="2400" dirty="0" smtClean="0"/>
              </a:p>
              <a:p>
                <a:r>
                  <a:rPr lang="en-GB" sz="2400" dirty="0" smtClean="0"/>
                  <a:t>Local: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b="0" i="1" dirty="0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GB" sz="2400" b="0" i="1" dirty="0" smtClean="0">
                            <a:latin typeface="Cambria Math"/>
                          </a:rPr>
                          <m:t>𝑙𝑜𝑐𝑎𝑙</m:t>
                        </m:r>
                      </m:sub>
                      <m:sup/>
                    </m:sSubSup>
                    <m:r>
                      <a:rPr lang="en-GB" sz="2400" b="0" i="0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dirty="0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GB" sz="24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sz="2400" b="0" i="1" dirty="0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GB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dirty="0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GB" sz="24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400" dirty="0" smtClean="0"/>
                  <a:t>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b="0" i="1" dirty="0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GB" sz="2400" i="1" dirty="0">
                            <a:latin typeface="Cambria Math"/>
                          </a:rPr>
                          <m:t>𝑙</m:t>
                        </m:r>
                        <m:r>
                          <a:rPr lang="en-GB" sz="2400" b="0" i="1" dirty="0" smtClean="0">
                            <a:latin typeface="Cambria Math"/>
                          </a:rPr>
                          <m:t>𝑜𝑐𝑎𝑙</m:t>
                        </m:r>
                      </m:sub>
                      <m:sup/>
                    </m:sSubSup>
                    <m:r>
                      <a:rPr lang="en-GB" sz="2400" dirty="0">
                        <a:latin typeface="Cambria Math"/>
                      </a:rPr>
                      <m:t>=</m:t>
                    </m:r>
                    <m:r>
                      <a:rPr lang="en-GB" sz="2400" b="0" i="0" dirty="0" smtClean="0">
                        <a:latin typeface="Cambria Math"/>
                      </a:rPr>
                      <m:t>0.0183</m:t>
                    </m:r>
                  </m:oMath>
                </a14:m>
                <a:endParaRPr lang="en-GB" sz="2400" dirty="0" smtClean="0"/>
              </a:p>
              <a:p>
                <a:r>
                  <a:rPr lang="en-GB" sz="2400" dirty="0" smtClean="0"/>
                  <a:t>Global: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i="1" dirty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GB" sz="2400" b="0" i="1" dirty="0" smtClean="0">
                            <a:latin typeface="Cambria Math"/>
                          </a:rPr>
                          <m:t>1</m:t>
                        </m:r>
                      </m:sub>
                      <m:sup/>
                    </m:sSubSup>
                    <m:r>
                      <a:rPr lang="en-GB" sz="2400" dirty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 dirty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GB" sz="24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sz="2400" i="1" dirty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dirty="0" smtClean="0">
                            <a:latin typeface="Cambria Math"/>
                          </a:rPr>
                          <m:t>0.981</m:t>
                        </m:r>
                        <m:r>
                          <a:rPr lang="en-GB" sz="2400" i="1" dirty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GB" sz="2400" i="1" dirty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GB" sz="2400" b="0" i="1" dirty="0" smtClean="0">
                        <a:latin typeface="Cambria Math"/>
                      </a:rPr>
                      <m:t>+0.0981</m:t>
                    </m:r>
                  </m:oMath>
                </a14:m>
                <a:r>
                  <a:rPr lang="en-GB" sz="2400" dirty="0" smtClean="0"/>
                  <a:t>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i="1" dirty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GB" sz="2400" b="0" i="1" dirty="0" smtClean="0">
                            <a:latin typeface="Cambria Math"/>
                          </a:rPr>
                          <m:t>1</m:t>
                        </m:r>
                      </m:sub>
                      <m:sup/>
                    </m:sSubSup>
                    <m:r>
                      <a:rPr lang="en-GB" sz="2400" dirty="0">
                        <a:latin typeface="Cambria Math"/>
                      </a:rPr>
                      <m:t>=0.0</m:t>
                    </m:r>
                    <m:r>
                      <a:rPr lang="en-GB" sz="2400" b="0" i="0" dirty="0" smtClean="0">
                        <a:latin typeface="Cambria Math"/>
                      </a:rPr>
                      <m:t>0375</m:t>
                    </m:r>
                  </m:oMath>
                </a14:m>
                <a:endParaRPr lang="en-GB" sz="2400" dirty="0" smtClean="0"/>
              </a:p>
              <a:p>
                <a:r>
                  <a:rPr lang="en-GB" sz="2400" dirty="0" smtClean="0"/>
                  <a:t>Polynomial: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i="1" dirty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GB" sz="2400" b="0" i="1" dirty="0" smtClean="0">
                            <a:latin typeface="Cambria Math"/>
                          </a:rPr>
                          <m:t>2</m:t>
                        </m:r>
                      </m:sub>
                      <m:sup/>
                    </m:sSubSup>
                    <m:r>
                      <a:rPr lang="en-GB" sz="2400" dirty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 dirty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GB" sz="24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sz="2400" i="1" dirty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 dirty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GB" sz="2400" i="1" dirty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GB" sz="2400" i="1" dirty="0">
                        <a:latin typeface="Cambria Math"/>
                      </a:rPr>
                      <m:t>+0.</m:t>
                    </m:r>
                    <m:r>
                      <a:rPr lang="en-GB" sz="2400" b="0" i="1" dirty="0" smtClean="0">
                        <a:latin typeface="Cambria Math"/>
                      </a:rPr>
                      <m:t>2</m:t>
                    </m:r>
                    <m:r>
                      <a:rPr lang="en-GB" sz="2400" i="1" dirty="0">
                        <a:latin typeface="Cambria Math"/>
                      </a:rPr>
                      <m:t>5</m:t>
                    </m:r>
                    <m:sSubSup>
                      <m:sSub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GB" sz="24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GB" sz="2400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sz="2400" dirty="0" smtClean="0"/>
                  <a:t>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i="1" dirty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GB" sz="2400" b="0" i="1" dirty="0" smtClean="0">
                            <a:latin typeface="Cambria Math"/>
                          </a:rPr>
                          <m:t>2</m:t>
                        </m:r>
                      </m:sub>
                      <m:sup/>
                    </m:sSubSup>
                    <m:r>
                      <a:rPr lang="en-GB" sz="2400" dirty="0">
                        <a:latin typeface="Cambria Math"/>
                      </a:rPr>
                      <m:t>=0</m:t>
                    </m:r>
                  </m:oMath>
                </a14:m>
                <a:endParaRPr lang="en-GB" sz="2400" dirty="0" smtClean="0"/>
              </a:p>
              <a:p>
                <a:endParaRPr lang="en-GB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29" t="-3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0878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Toy Example: NCO regression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268" y="1137314"/>
            <a:ext cx="6838295" cy="5058769"/>
          </a:xfrm>
        </p:spPr>
      </p:pic>
    </p:spTree>
    <p:extLst>
      <p:ext uri="{BB962C8B-B14F-4D97-AF65-F5344CB8AC3E}">
        <p14:creationId xmlns:p14="http://schemas.microsoft.com/office/powerpoint/2010/main" val="516812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Toy example: optimal CV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752" y="1411288"/>
            <a:ext cx="6348908" cy="4973637"/>
          </a:xfrm>
        </p:spPr>
      </p:pic>
    </p:spTree>
    <p:extLst>
      <p:ext uri="{BB962C8B-B14F-4D97-AF65-F5344CB8AC3E}">
        <p14:creationId xmlns:p14="http://schemas.microsoft.com/office/powerpoint/2010/main" val="424123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163" y="-53924"/>
            <a:ext cx="307657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08" y="1247589"/>
            <a:ext cx="8817801" cy="5165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zh-CN" dirty="0" smtClean="0"/>
              <a:t>Retrofit SOC: TE </a:t>
            </a:r>
            <a:r>
              <a:rPr lang="en-GB" altLang="zh-CN" dirty="0"/>
              <a:t>Process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0389" y="5422709"/>
            <a:ext cx="5043774" cy="1169159"/>
          </a:xfrm>
        </p:spPr>
        <p:txBody>
          <a:bodyPr/>
          <a:lstStyle/>
          <a:p>
            <a:r>
              <a:rPr lang="en-US" sz="1400" b="1" dirty="0">
                <a:solidFill>
                  <a:srgbClr val="0000CC"/>
                </a:solidFill>
              </a:rPr>
              <a:t>Downs, J.J. and Vogel, E.F. (1993). A plant-wide </a:t>
            </a:r>
            <a:r>
              <a:rPr lang="en-US" sz="1400" b="1" dirty="0" smtClean="0">
                <a:solidFill>
                  <a:srgbClr val="0000CC"/>
                </a:solidFill>
              </a:rPr>
              <a:t>industrial </a:t>
            </a:r>
            <a:r>
              <a:rPr lang="en-US" sz="1400" b="1" dirty="0">
                <a:solidFill>
                  <a:srgbClr val="0000CC"/>
                </a:solidFill>
              </a:rPr>
              <a:t>process control problem</a:t>
            </a:r>
            <a:r>
              <a:rPr lang="en-US" sz="1400" b="1" dirty="0" smtClean="0">
                <a:solidFill>
                  <a:srgbClr val="0000CC"/>
                </a:solidFill>
              </a:rPr>
              <a:t>. </a:t>
            </a:r>
            <a:r>
              <a:rPr lang="en-US" sz="1400" b="1" dirty="0" err="1" smtClean="0">
                <a:solidFill>
                  <a:srgbClr val="0000CC"/>
                </a:solidFill>
              </a:rPr>
              <a:t>Comput</a:t>
            </a:r>
            <a:r>
              <a:rPr lang="en-US" sz="1400" b="1" dirty="0">
                <a:solidFill>
                  <a:srgbClr val="0000CC"/>
                </a:solidFill>
              </a:rPr>
              <a:t>. Chem. Eng., 17(3</a:t>
            </a:r>
            <a:r>
              <a:rPr lang="en-US" sz="1400" b="1" dirty="0" smtClean="0">
                <a:solidFill>
                  <a:srgbClr val="0000CC"/>
                </a:solidFill>
              </a:rPr>
              <a:t>), 245-255</a:t>
            </a:r>
            <a:r>
              <a:rPr lang="en-US" sz="1400" b="1" dirty="0">
                <a:solidFill>
                  <a:srgbClr val="0000CC"/>
                </a:solidFill>
              </a:rPr>
              <a:t>.</a:t>
            </a:r>
            <a:endParaRPr lang="en-GB" sz="1400" b="1" dirty="0" smtClean="0">
              <a:solidFill>
                <a:srgbClr val="0000CC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1064" y="1665027"/>
            <a:ext cx="477676" cy="47482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450235" y="5188423"/>
            <a:ext cx="477676" cy="8188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箭头连接符 5"/>
          <p:cNvCxnSpPr/>
          <p:nvPr/>
        </p:nvCxnSpPr>
        <p:spPr>
          <a:xfrm>
            <a:off x="7915701" y="4995081"/>
            <a:ext cx="655093" cy="3138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977624" y="4750010"/>
            <a:ext cx="9380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 smtClean="0">
                <a:solidFill>
                  <a:srgbClr val="FF0000"/>
                </a:solidFill>
              </a:rPr>
              <a:t>byproduct</a:t>
            </a:r>
            <a:endParaRPr lang="zh-CN" altLang="en-US" sz="1200" b="1" dirty="0">
              <a:solidFill>
                <a:srgbClr val="FF0000"/>
              </a:solidFill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 flipV="1">
            <a:off x="7915701" y="5579657"/>
            <a:ext cx="655093" cy="22064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7915701" y="5800299"/>
            <a:ext cx="655093" cy="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157160" y="5661799"/>
            <a:ext cx="7585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 smtClean="0">
                <a:solidFill>
                  <a:srgbClr val="FF0000"/>
                </a:solidFill>
              </a:rPr>
              <a:t>product</a:t>
            </a:r>
            <a:endParaRPr lang="zh-CN" alt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8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Economic objective: minimize the cost</a:t>
            </a:r>
          </a:p>
          <a:p>
            <a:pPr marL="0" indent="0">
              <a:buNone/>
            </a:pPr>
            <a:r>
              <a:rPr lang="en-US" altLang="zh-CN" i="1" dirty="0"/>
              <a:t>J</a:t>
            </a:r>
            <a:r>
              <a:rPr lang="en-US" altLang="zh-CN" dirty="0"/>
              <a:t>=(loss of raw materials in purge and products) </a:t>
            </a:r>
            <a:r>
              <a:rPr lang="en-US" altLang="zh-CN" dirty="0" smtClean="0"/>
              <a:t>+ (</a:t>
            </a:r>
            <a:r>
              <a:rPr lang="en-US" altLang="zh-CN" dirty="0"/>
              <a:t>steam costs)+ (compression costs</a:t>
            </a:r>
            <a:r>
              <a:rPr lang="en-US" altLang="zh-CN" dirty="0" smtClean="0"/>
              <a:t>)</a:t>
            </a:r>
          </a:p>
          <a:p>
            <a:pPr marL="0" indent="0">
              <a:buNone/>
            </a:pPr>
            <a:r>
              <a:rPr lang="en-US" altLang="zh-CN" dirty="0" smtClean="0">
                <a:solidFill>
                  <a:srgbClr val="FF0000"/>
                </a:solidFill>
              </a:rPr>
              <a:t>Various Constraints:</a:t>
            </a:r>
          </a:p>
          <a:p>
            <a:pPr marL="514350" indent="-514350">
              <a:buAutoNum type="arabicParenBoth"/>
            </a:pPr>
            <a:r>
              <a:rPr lang="en-US" altLang="zh-CN" dirty="0" smtClean="0"/>
              <a:t>Product </a:t>
            </a:r>
            <a:r>
              <a:rPr lang="en-US" altLang="zh-CN" dirty="0" err="1" smtClean="0"/>
              <a:t>mixup</a:t>
            </a:r>
            <a:r>
              <a:rPr lang="en-US" altLang="zh-CN" dirty="0" smtClean="0"/>
              <a:t> (ratio of G:H), production rate </a:t>
            </a:r>
          </a:p>
          <a:p>
            <a:pPr marL="514350" indent="-514350">
              <a:buAutoNum type="arabicParenBoth"/>
            </a:pPr>
            <a:r>
              <a:rPr lang="en-US" altLang="zh-CN" dirty="0"/>
              <a:t>Reactor pressure, </a:t>
            </a:r>
            <a:r>
              <a:rPr lang="en-US" altLang="zh-CN" dirty="0" smtClean="0"/>
              <a:t>temperature</a:t>
            </a:r>
          </a:p>
          <a:p>
            <a:pPr marL="514350" indent="-514350">
              <a:buAutoNum type="arabicParenBoth"/>
            </a:pPr>
            <a:r>
              <a:rPr lang="en-US" altLang="zh-CN" dirty="0" smtClean="0"/>
              <a:t>Vessel levels</a:t>
            </a:r>
          </a:p>
          <a:p>
            <a:pPr marL="514350" indent="-514350">
              <a:buAutoNum type="arabicParenBoth"/>
            </a:pPr>
            <a:r>
              <a:rPr lang="en-US" altLang="zh-CN" dirty="0"/>
              <a:t>MV </a:t>
            </a:r>
            <a:r>
              <a:rPr lang="en-US" altLang="zh-CN" dirty="0" smtClean="0"/>
              <a:t>saturations</a:t>
            </a:r>
          </a:p>
          <a:p>
            <a:pPr marL="514350" indent="-514350">
              <a:buAutoNum type="arabicParenBoth"/>
            </a:pPr>
            <a:r>
              <a:rPr lang="en-US" altLang="zh-CN" dirty="0" err="1" smtClean="0"/>
              <a:t>etc</a:t>
            </a:r>
            <a:endParaRPr lang="en-US" altLang="zh-CN" dirty="0"/>
          </a:p>
          <a:p>
            <a:r>
              <a:rPr lang="en-GB" altLang="zh-CN" dirty="0" smtClean="0">
                <a:solidFill>
                  <a:srgbClr val="FF0000"/>
                </a:solidFill>
              </a:rPr>
              <a:t>Degrees of freedom:</a:t>
            </a:r>
          </a:p>
          <a:p>
            <a:r>
              <a:rPr lang="en-GB" altLang="zh-CN" dirty="0"/>
              <a:t>9 </a:t>
            </a:r>
            <a:r>
              <a:rPr lang="en-GB" altLang="zh-CN" dirty="0" smtClean="0"/>
              <a:t>active constants: </a:t>
            </a:r>
            <a:r>
              <a:rPr lang="en-GB" dirty="0" smtClean="0"/>
              <a:t>XMEAS(7,8,12,15,17,19,40), XMV(5,9,12)</a:t>
            </a:r>
          </a:p>
          <a:p>
            <a:r>
              <a:rPr lang="en-GB" dirty="0"/>
              <a:t>3 DOF for </a:t>
            </a:r>
            <a:r>
              <a:rPr lang="en-GB" dirty="0" smtClean="0"/>
              <a:t>SOC</a:t>
            </a:r>
          </a:p>
          <a:p>
            <a:r>
              <a:rPr lang="en-GB" altLang="zh-CN" dirty="0" smtClean="0"/>
              <a:t>Retrofit SOC adjust </a:t>
            </a:r>
            <a:r>
              <a:rPr lang="en-GB" dirty="0"/>
              <a:t>3 set-points, </a:t>
            </a:r>
            <a:r>
              <a:rPr lang="en-GB" dirty="0" err="1"/>
              <a:t>y</a:t>
            </a:r>
            <a:r>
              <a:rPr lang="en-GB" baseline="-25000" dirty="0" err="1"/>
              <a:t>A</a:t>
            </a:r>
            <a:r>
              <a:rPr lang="en-GB" dirty="0"/>
              <a:t>, </a:t>
            </a:r>
            <a:r>
              <a:rPr lang="en-GB" dirty="0" err="1"/>
              <a:t>y</a:t>
            </a:r>
            <a:r>
              <a:rPr lang="en-GB" baseline="-25000" dirty="0" err="1"/>
              <a:t>AC</a:t>
            </a:r>
            <a:r>
              <a:rPr lang="en-GB" dirty="0"/>
              <a:t> and </a:t>
            </a:r>
            <a:r>
              <a:rPr lang="en-GB" dirty="0" err="1"/>
              <a:t>T</a:t>
            </a:r>
            <a:r>
              <a:rPr lang="en-GB" baseline="-25000" dirty="0" err="1"/>
              <a:t>rec</a:t>
            </a:r>
            <a:r>
              <a:rPr lang="en-GB" dirty="0"/>
              <a:t> </a:t>
            </a:r>
            <a:endParaRPr lang="zh-CN" alt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31640" y="268201"/>
            <a:ext cx="6840760" cy="1143000"/>
          </a:xfrm>
        </p:spPr>
        <p:txBody>
          <a:bodyPr>
            <a:normAutofit/>
          </a:bodyPr>
          <a:lstStyle/>
          <a:p>
            <a:r>
              <a:rPr lang="en-GB" altLang="zh-CN" dirty="0" smtClean="0"/>
              <a:t>Retrofit SOC: operation optimization </a:t>
            </a:r>
            <a:endParaRPr lang="en-GB" altLang="zh-CN" dirty="0"/>
          </a:p>
        </p:txBody>
      </p:sp>
    </p:spTree>
    <p:extLst>
      <p:ext uri="{BB962C8B-B14F-4D97-AF65-F5344CB8AC3E}">
        <p14:creationId xmlns:p14="http://schemas.microsoft.com/office/powerpoint/2010/main" val="127810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GB" dirty="0" smtClean="0"/>
              <a:t>Location: </a:t>
            </a:r>
            <a:r>
              <a:rPr lang="en-GB" dirty="0" smtClean="0"/>
              <a:t>“linear combination” of</a:t>
            </a:r>
            <a:r>
              <a:rPr lang="en-GB" dirty="0" smtClean="0"/>
              <a:t> </a:t>
            </a:r>
            <a:r>
              <a:rPr lang="en-GB" dirty="0" smtClean="0"/>
              <a:t>Cambridge and Oxford</a:t>
            </a:r>
          </a:p>
          <a:p>
            <a:r>
              <a:rPr lang="en-GB" dirty="0" smtClean="0"/>
              <a:t>Postgraduate only university</a:t>
            </a:r>
          </a:p>
          <a:p>
            <a:r>
              <a:rPr lang="en-GB" dirty="0" smtClean="0"/>
              <a:t>University has an airport</a:t>
            </a:r>
          </a:p>
          <a:p>
            <a:r>
              <a:rPr lang="en-GB" dirty="0" smtClean="0"/>
              <a:t>Industrial scale facilities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Cranfield University</a:t>
            </a:r>
            <a:endParaRPr lang="en-GB" dirty="0"/>
          </a:p>
        </p:txBody>
      </p:sp>
      <p:pic>
        <p:nvPicPr>
          <p:cNvPr id="5" name="Picture 4" descr="SMAHT 06-08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41" y="1129403"/>
            <a:ext cx="4048125" cy="539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62" y="2796003"/>
            <a:ext cx="6563641" cy="365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8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000" b="1" dirty="0" smtClean="0"/>
              <a:t>1. Ricker</a:t>
            </a:r>
            <a:r>
              <a:rPr lang="en-US" altLang="zh-CN" sz="2000" b="1" dirty="0"/>
              <a:t>, N. (1996</a:t>
            </a:r>
            <a:r>
              <a:rPr lang="en-US" altLang="zh-CN" sz="2000" b="1" dirty="0" smtClean="0"/>
              <a:t>), </a:t>
            </a:r>
            <a:r>
              <a:rPr lang="en-US" altLang="zh-CN" sz="2000" b="1" dirty="0" smtClean="0">
                <a:solidFill>
                  <a:srgbClr val="0000CC"/>
                </a:solidFill>
              </a:rPr>
              <a:t>(</a:t>
            </a:r>
            <a:r>
              <a:rPr lang="en-US" altLang="zh-CN" sz="2000" b="1" dirty="0" err="1" smtClean="0">
                <a:solidFill>
                  <a:srgbClr val="0000CC"/>
                </a:solidFill>
              </a:rPr>
              <a:t>CS_Ricker</a:t>
            </a:r>
            <a:r>
              <a:rPr lang="en-US" altLang="zh-CN" sz="2000" b="1" dirty="0" smtClean="0">
                <a:solidFill>
                  <a:srgbClr val="0000CC"/>
                </a:solidFill>
              </a:rPr>
              <a:t>)</a:t>
            </a:r>
          </a:p>
          <a:p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</a:rPr>
              <a:t>Nominal optimization + heuristic design</a:t>
            </a:r>
          </a:p>
          <a:p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</a:rPr>
              <a:t>Decentralized control structure is available via </a:t>
            </a:r>
            <a:r>
              <a:rPr lang="en-US" altLang="zh-CN" sz="2000" u="sng" dirty="0">
                <a:solidFill>
                  <a:schemeClr val="bg1">
                    <a:lumMod val="50000"/>
                  </a:schemeClr>
                </a:solidFill>
              </a:rPr>
              <a:t>http://depts.washington.edu/control/LARRY/TE/download.html</a:t>
            </a:r>
          </a:p>
          <a:p>
            <a:pPr marL="0" indent="0">
              <a:buNone/>
            </a:pPr>
            <a:endParaRPr lang="en-US" altLang="zh-CN" sz="2000" b="1" dirty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en-US" altLang="zh-CN" sz="2000" b="1" dirty="0" smtClean="0"/>
              <a:t>2. Larsson</a:t>
            </a:r>
            <a:r>
              <a:rPr lang="en-US" altLang="zh-CN" b="1" dirty="0"/>
              <a:t> </a:t>
            </a:r>
            <a:r>
              <a:rPr lang="en-US" altLang="zh-CN" b="1" dirty="0" smtClean="0"/>
              <a:t>et. al</a:t>
            </a:r>
            <a:r>
              <a:rPr lang="en-US" altLang="zh-CN" sz="2000" b="1" dirty="0" smtClean="0"/>
              <a:t>. (</a:t>
            </a:r>
            <a:r>
              <a:rPr lang="en-US" altLang="zh-CN" sz="2000" b="1" dirty="0"/>
              <a:t>2001</a:t>
            </a:r>
            <a:r>
              <a:rPr lang="en-US" altLang="zh-CN" sz="2000" b="1" dirty="0" smtClean="0"/>
              <a:t>), </a:t>
            </a:r>
            <a:r>
              <a:rPr lang="en-US" altLang="zh-CN" sz="2000" b="1" dirty="0" smtClean="0">
                <a:solidFill>
                  <a:srgbClr val="0000CC"/>
                </a:solidFill>
              </a:rPr>
              <a:t>(</a:t>
            </a:r>
            <a:r>
              <a:rPr lang="en-US" altLang="zh-CN" sz="2000" b="1" dirty="0" err="1" smtClean="0">
                <a:solidFill>
                  <a:srgbClr val="0000CC"/>
                </a:solidFill>
              </a:rPr>
              <a:t>CS_Skoge</a:t>
            </a:r>
            <a:r>
              <a:rPr lang="en-US" altLang="zh-CN" sz="2000" b="1" dirty="0" smtClean="0">
                <a:solidFill>
                  <a:srgbClr val="0000CC"/>
                </a:solidFill>
              </a:rPr>
              <a:t>)</a:t>
            </a:r>
          </a:p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Individual 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measurement based SOC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59632" y="268201"/>
            <a:ext cx="7577468" cy="1143000"/>
          </a:xfrm>
        </p:spPr>
        <p:txBody>
          <a:bodyPr>
            <a:normAutofit/>
          </a:bodyPr>
          <a:lstStyle/>
          <a:p>
            <a:r>
              <a:rPr lang="en-GB" altLang="zh-CN" dirty="0" smtClean="0"/>
              <a:t>Retrofit SOC: existing optimal control structures </a:t>
            </a:r>
            <a:endParaRPr lang="en-GB" altLang="zh-CN" dirty="0"/>
          </a:p>
        </p:txBody>
      </p:sp>
    </p:spTree>
    <p:extLst>
      <p:ext uri="{BB962C8B-B14F-4D97-AF65-F5344CB8AC3E}">
        <p14:creationId xmlns:p14="http://schemas.microsoft.com/office/powerpoint/2010/main" val="408168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zh-CN" dirty="0" smtClean="0"/>
              <a:t>Results </a:t>
            </a:r>
            <a:r>
              <a:rPr lang="en-GB" altLang="zh-CN" dirty="0"/>
              <a:t>and simulations</a:t>
            </a:r>
            <a:br>
              <a:rPr lang="en-GB" altLang="zh-CN" dirty="0"/>
            </a:br>
            <a:endParaRPr lang="zh-CN" altLang="en-US" dirty="0" smtClean="0"/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107504" y="1844825"/>
            <a:ext cx="8905875" cy="3168352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7 Operating conditions considered</a:t>
            </a:r>
          </a:p>
          <a:p>
            <a:pPr lvl="1"/>
            <a:r>
              <a:rPr lang="en-US" altLang="zh-CN" sz="2400" dirty="0" smtClean="0"/>
              <a:t>nominal</a:t>
            </a:r>
            <a:endParaRPr lang="en-US" altLang="zh-CN" sz="2400" dirty="0"/>
          </a:p>
          <a:p>
            <a:pPr lvl="1"/>
            <a:r>
              <a:rPr lang="en-US" altLang="zh-CN" sz="2400" dirty="0"/>
              <a:t>IDV(1): A/C feed ratio</a:t>
            </a:r>
            <a:endParaRPr lang="en-US" altLang="zh-CN" sz="2400" dirty="0" smtClean="0"/>
          </a:p>
          <a:p>
            <a:pPr lvl="1"/>
            <a:r>
              <a:rPr lang="en-US" altLang="zh-CN" sz="2400" dirty="0"/>
              <a:t>IDV(2): B </a:t>
            </a:r>
            <a:r>
              <a:rPr lang="en-US" altLang="zh-CN" sz="2400" dirty="0" smtClean="0"/>
              <a:t>composition</a:t>
            </a:r>
          </a:p>
          <a:p>
            <a:pPr lvl="1"/>
            <a:r>
              <a:rPr lang="en-US" altLang="zh-CN" sz="2400" dirty="0"/>
              <a:t>production rate ±</a:t>
            </a:r>
            <a:r>
              <a:rPr lang="en-US" altLang="zh-CN" sz="2400" dirty="0" smtClean="0"/>
              <a:t>15%</a:t>
            </a:r>
          </a:p>
          <a:p>
            <a:pPr lvl="1"/>
            <a:r>
              <a:rPr lang="en-US" altLang="zh-CN" sz="2400" dirty="0" smtClean="0"/>
              <a:t>product </a:t>
            </a:r>
            <a:r>
              <a:rPr lang="en-US" altLang="zh-CN" sz="2400" dirty="0"/>
              <a:t>mix </a:t>
            </a:r>
            <a:r>
              <a:rPr lang="en-US" altLang="zh-CN" sz="2400" dirty="0" smtClean="0"/>
              <a:t>change: 50 </a:t>
            </a:r>
            <a:r>
              <a:rPr lang="en-US" altLang="zh-CN" sz="2400" dirty="0"/>
              <a:t>G/50 H to 40 G/60 </a:t>
            </a:r>
            <a:r>
              <a:rPr lang="en-US" altLang="zh-CN" sz="2400" dirty="0" smtClean="0"/>
              <a:t>H</a:t>
            </a:r>
          </a:p>
          <a:p>
            <a:pPr lvl="1"/>
            <a:r>
              <a:rPr lang="en-US" altLang="zh-CN" sz="2400" dirty="0" smtClean="0"/>
              <a:t>step </a:t>
            </a:r>
            <a:r>
              <a:rPr lang="en-US" altLang="zh-CN" sz="2400" dirty="0"/>
              <a:t>change of </a:t>
            </a:r>
            <a:r>
              <a:rPr lang="en-US" altLang="zh-CN" sz="2400" dirty="0" smtClean="0"/>
              <a:t>reactor pressure set-point </a:t>
            </a:r>
            <a:r>
              <a:rPr lang="en-US" altLang="zh-CN" sz="2400" dirty="0"/>
              <a:t>to </a:t>
            </a:r>
            <a:r>
              <a:rPr lang="en-US" altLang="zh-CN" sz="2400" dirty="0" smtClean="0"/>
              <a:t>2645 </a:t>
            </a:r>
            <a:r>
              <a:rPr lang="en-US" altLang="zh-CN" sz="2400" dirty="0" err="1"/>
              <a:t>kPa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4052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2" y="1988840"/>
            <a:ext cx="5855218" cy="2827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altLang="zh-CN" dirty="0"/>
              <a:t>Minimal loss against subset size</a:t>
            </a:r>
            <a:endParaRPr lang="zh-CN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296" y="1772816"/>
            <a:ext cx="5506971" cy="4396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4387691" y="6093296"/>
            <a:ext cx="394751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altLang="zh-CN" sz="2400" b="1" dirty="0" smtClean="0">
                <a:solidFill>
                  <a:srgbClr val="FF0000"/>
                </a:solidFill>
              </a:rPr>
              <a:t>XMEAS(&gt;=23) : compositions</a:t>
            </a:r>
            <a:endParaRPr lang="zh-CN" altLang="en-US" sz="2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46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GB" altLang="zh-CN" dirty="0" smtClean="0"/>
              <a:t>Simulation and Result economic loss</a:t>
            </a:r>
            <a:r>
              <a:rPr lang="en-GB" altLang="zh-CN" dirty="0"/>
              <a:t/>
            </a:r>
            <a:br>
              <a:rPr lang="en-GB" altLang="zh-CN" dirty="0"/>
            </a:br>
            <a:endParaRPr lang="zh-CN" altLang="en-US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60363" y="1844675"/>
          <a:ext cx="8604250" cy="4785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20850"/>
                <a:gridCol w="1720850"/>
                <a:gridCol w="1720850"/>
                <a:gridCol w="1720850"/>
                <a:gridCol w="172085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92602" marR="926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 smtClean="0"/>
                        <a:t>CS_Ricker</a:t>
                      </a:r>
                      <a:endParaRPr lang="en-GB" sz="2000" dirty="0" smtClean="0"/>
                    </a:p>
                  </a:txBody>
                  <a:tcPr marL="92602" marR="926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 smtClean="0"/>
                        <a:t>CS_Skoge</a:t>
                      </a:r>
                      <a:endParaRPr lang="en-GB" sz="2000" dirty="0" smtClean="0"/>
                    </a:p>
                  </a:txBody>
                  <a:tcPr marL="92602" marR="926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This</a:t>
                      </a:r>
                      <a:r>
                        <a:rPr lang="en-GB" sz="2000" baseline="0" dirty="0" smtClean="0"/>
                        <a:t> work (m=3)</a:t>
                      </a:r>
                      <a:endParaRPr lang="en-GB" sz="2000" dirty="0" smtClean="0"/>
                    </a:p>
                  </a:txBody>
                  <a:tcPr marL="92602" marR="9260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2000" dirty="0" smtClean="0"/>
                        <a:t>This</a:t>
                      </a:r>
                      <a:r>
                        <a:rPr lang="en-GB" altLang="zh-CN" sz="2000" baseline="0" dirty="0" smtClean="0"/>
                        <a:t> work </a:t>
                      </a:r>
                      <a:r>
                        <a:rPr lang="en-GB" altLang="zh-CN" sz="2000" baseline="0" smtClean="0"/>
                        <a:t>(m=6)</a:t>
                      </a:r>
                      <a:endParaRPr lang="en-GB" altLang="zh-CN" sz="2000" dirty="0" smtClean="0"/>
                    </a:p>
                  </a:txBody>
                  <a:tcPr marL="92602" marR="92602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Nominal</a:t>
                      </a:r>
                      <a:endParaRPr lang="en-GB" sz="2000" dirty="0"/>
                    </a:p>
                  </a:txBody>
                  <a:tcPr marL="92602" marR="926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0000CC"/>
                          </a:solidFill>
                        </a:rPr>
                        <a:t>0</a:t>
                      </a:r>
                      <a:endParaRPr lang="en-GB" sz="2000" dirty="0">
                        <a:solidFill>
                          <a:srgbClr val="0000CC"/>
                        </a:solidFill>
                      </a:endParaRPr>
                    </a:p>
                  </a:txBody>
                  <a:tcPr marL="92602" marR="926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0000CC"/>
                          </a:solidFill>
                        </a:rPr>
                        <a:t>0</a:t>
                      </a:r>
                      <a:endParaRPr lang="en-GB" sz="2000" dirty="0">
                        <a:solidFill>
                          <a:srgbClr val="0000CC"/>
                        </a:solidFill>
                      </a:endParaRPr>
                    </a:p>
                  </a:txBody>
                  <a:tcPr marL="92602" marR="926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0.1</a:t>
                      </a:r>
                      <a:endParaRPr lang="en-GB" sz="2000" dirty="0"/>
                    </a:p>
                  </a:txBody>
                  <a:tcPr marL="92602" marR="926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0.04</a:t>
                      </a:r>
                      <a:endParaRPr lang="en-GB" sz="2000" dirty="0"/>
                    </a:p>
                  </a:txBody>
                  <a:tcPr marL="92602" marR="92602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IDV(1)</a:t>
                      </a:r>
                      <a:endParaRPr lang="en-GB" sz="2000" dirty="0"/>
                    </a:p>
                  </a:txBody>
                  <a:tcPr marL="92602" marR="926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0000CC"/>
                          </a:solidFill>
                        </a:rPr>
                        <a:t>0</a:t>
                      </a:r>
                      <a:endParaRPr lang="en-GB" sz="2000" dirty="0">
                        <a:solidFill>
                          <a:srgbClr val="0000CC"/>
                        </a:solidFill>
                      </a:endParaRPr>
                    </a:p>
                  </a:txBody>
                  <a:tcPr marL="92602" marR="926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0.03</a:t>
                      </a:r>
                      <a:endParaRPr lang="en-GB" sz="2000" dirty="0"/>
                    </a:p>
                  </a:txBody>
                  <a:tcPr marL="92602" marR="926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0.2</a:t>
                      </a:r>
                      <a:endParaRPr lang="en-GB" sz="2000" dirty="0"/>
                    </a:p>
                  </a:txBody>
                  <a:tcPr marL="92602" marR="926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0.05</a:t>
                      </a:r>
                      <a:endParaRPr lang="en-GB" sz="2000" dirty="0"/>
                    </a:p>
                  </a:txBody>
                  <a:tcPr marL="92602" marR="92602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IDV(2)</a:t>
                      </a:r>
                      <a:endParaRPr lang="en-GB" sz="2000" dirty="0"/>
                    </a:p>
                  </a:txBody>
                  <a:tcPr marL="92602" marR="926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2.7</a:t>
                      </a:r>
                      <a:endParaRPr lang="en-GB" sz="2000" dirty="0"/>
                    </a:p>
                  </a:txBody>
                  <a:tcPr marL="92602" marR="926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1.7</a:t>
                      </a:r>
                      <a:endParaRPr lang="en-GB" sz="2000" dirty="0"/>
                    </a:p>
                  </a:txBody>
                  <a:tcPr marL="92602" marR="926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0000CC"/>
                          </a:solidFill>
                        </a:rPr>
                        <a:t>0.9</a:t>
                      </a:r>
                      <a:endParaRPr lang="en-GB" sz="2000" dirty="0">
                        <a:solidFill>
                          <a:srgbClr val="0000CC"/>
                        </a:solidFill>
                      </a:endParaRPr>
                    </a:p>
                  </a:txBody>
                  <a:tcPr marL="92602" marR="926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0000CC"/>
                          </a:solidFill>
                        </a:rPr>
                        <a:t>0</a:t>
                      </a:r>
                      <a:endParaRPr lang="en-GB" sz="2000" dirty="0">
                        <a:solidFill>
                          <a:srgbClr val="0000CC"/>
                        </a:solidFill>
                      </a:endParaRPr>
                    </a:p>
                  </a:txBody>
                  <a:tcPr marL="92602" marR="92602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throughput +15%</a:t>
                      </a:r>
                      <a:endParaRPr lang="en-GB" sz="2000" dirty="0"/>
                    </a:p>
                  </a:txBody>
                  <a:tcPr marL="92602" marR="926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6.1</a:t>
                      </a:r>
                      <a:endParaRPr lang="en-GB" sz="2000" dirty="0"/>
                    </a:p>
                  </a:txBody>
                  <a:tcPr marL="92602" marR="926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1.5</a:t>
                      </a:r>
                      <a:endParaRPr lang="en-GB" sz="2000" dirty="0"/>
                    </a:p>
                  </a:txBody>
                  <a:tcPr marL="92602" marR="926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0000CC"/>
                          </a:solidFill>
                        </a:rPr>
                        <a:t>2.4</a:t>
                      </a:r>
                      <a:endParaRPr lang="en-GB" sz="2000" dirty="0">
                        <a:solidFill>
                          <a:srgbClr val="0000CC"/>
                        </a:solidFill>
                      </a:endParaRPr>
                    </a:p>
                  </a:txBody>
                  <a:tcPr marL="92602" marR="926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0000CC"/>
                          </a:solidFill>
                        </a:rPr>
                        <a:t>0.05</a:t>
                      </a:r>
                      <a:endParaRPr lang="en-GB" sz="2000" dirty="0">
                        <a:solidFill>
                          <a:srgbClr val="0000CC"/>
                        </a:solidFill>
                      </a:endParaRPr>
                    </a:p>
                  </a:txBody>
                  <a:tcPr marL="92602" marR="92602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throughput -15%</a:t>
                      </a:r>
                      <a:endParaRPr lang="en-GB" sz="2000" dirty="0"/>
                    </a:p>
                  </a:txBody>
                  <a:tcPr marL="92602" marR="926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2.6</a:t>
                      </a:r>
                      <a:endParaRPr lang="en-GB" sz="2000" dirty="0"/>
                    </a:p>
                  </a:txBody>
                  <a:tcPr marL="92602" marR="926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0.6</a:t>
                      </a:r>
                      <a:endParaRPr lang="en-GB" sz="2000" dirty="0"/>
                    </a:p>
                  </a:txBody>
                  <a:tcPr marL="92602" marR="926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0000CC"/>
                          </a:solidFill>
                        </a:rPr>
                        <a:t>0.2</a:t>
                      </a:r>
                      <a:endParaRPr lang="en-GB" sz="2000" dirty="0">
                        <a:solidFill>
                          <a:srgbClr val="0000CC"/>
                        </a:solidFill>
                      </a:endParaRPr>
                    </a:p>
                  </a:txBody>
                  <a:tcPr marL="92602" marR="926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0000CC"/>
                          </a:solidFill>
                        </a:rPr>
                        <a:t>0.02</a:t>
                      </a:r>
                      <a:endParaRPr lang="en-GB" sz="2000" dirty="0">
                        <a:solidFill>
                          <a:srgbClr val="0000CC"/>
                        </a:solidFill>
                      </a:endParaRPr>
                    </a:p>
                  </a:txBody>
                  <a:tcPr marL="92602" marR="92602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40 G/ 60 H</a:t>
                      </a:r>
                      <a:endParaRPr lang="en-GB" sz="2000" dirty="0"/>
                    </a:p>
                  </a:txBody>
                  <a:tcPr marL="92602" marR="926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0.7</a:t>
                      </a:r>
                      <a:endParaRPr lang="en-GB" sz="2000" dirty="0"/>
                    </a:p>
                  </a:txBody>
                  <a:tcPr marL="92602" marR="926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0000CC"/>
                          </a:solidFill>
                        </a:rPr>
                        <a:t>0.3</a:t>
                      </a:r>
                      <a:endParaRPr lang="en-GB" sz="2000" dirty="0">
                        <a:solidFill>
                          <a:srgbClr val="0000CC"/>
                        </a:solidFill>
                      </a:endParaRPr>
                    </a:p>
                  </a:txBody>
                  <a:tcPr marL="92602" marR="926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0.5</a:t>
                      </a:r>
                      <a:endParaRPr lang="en-GB" sz="2000" dirty="0"/>
                    </a:p>
                  </a:txBody>
                  <a:tcPr marL="92602" marR="926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0.01</a:t>
                      </a:r>
                      <a:endParaRPr lang="en-GB" sz="2000" dirty="0"/>
                    </a:p>
                  </a:txBody>
                  <a:tcPr marL="92602" marR="92602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 smtClean="0"/>
                        <a:t>rct</a:t>
                      </a:r>
                      <a:r>
                        <a:rPr lang="en-GB" sz="2000" dirty="0" smtClean="0"/>
                        <a:t> press 2645 </a:t>
                      </a:r>
                      <a:r>
                        <a:rPr lang="en-GB" sz="2000" dirty="0" err="1" smtClean="0"/>
                        <a:t>kPa</a:t>
                      </a:r>
                      <a:endParaRPr lang="en-GB" sz="2000" dirty="0"/>
                    </a:p>
                  </a:txBody>
                  <a:tcPr marL="92602" marR="926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0.3</a:t>
                      </a:r>
                      <a:endParaRPr lang="en-GB" sz="2000" dirty="0"/>
                    </a:p>
                  </a:txBody>
                  <a:tcPr marL="92602" marR="926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4.5</a:t>
                      </a:r>
                      <a:endParaRPr lang="en-GB" sz="2000" dirty="0"/>
                    </a:p>
                  </a:txBody>
                  <a:tcPr marL="92602" marR="926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0000CC"/>
                          </a:solidFill>
                        </a:rPr>
                        <a:t>1.3</a:t>
                      </a:r>
                      <a:endParaRPr lang="en-GB" sz="2000" dirty="0">
                        <a:solidFill>
                          <a:srgbClr val="0000CC"/>
                        </a:solidFill>
                      </a:endParaRPr>
                    </a:p>
                  </a:txBody>
                  <a:tcPr marL="92602" marR="926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0000CC"/>
                          </a:solidFill>
                        </a:rPr>
                        <a:t>0.01</a:t>
                      </a:r>
                      <a:endParaRPr lang="en-GB" sz="2000" dirty="0">
                        <a:solidFill>
                          <a:srgbClr val="0000CC"/>
                        </a:solidFill>
                      </a:endParaRPr>
                    </a:p>
                  </a:txBody>
                  <a:tcPr marL="92602" marR="92602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sum</a:t>
                      </a:r>
                      <a:endParaRPr lang="en-GB" sz="2000" dirty="0"/>
                    </a:p>
                  </a:txBody>
                  <a:tcPr marL="92602" marR="926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12.4</a:t>
                      </a:r>
                      <a:endParaRPr lang="en-GB" sz="2000" dirty="0"/>
                    </a:p>
                  </a:txBody>
                  <a:tcPr marL="92602" marR="926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8.63</a:t>
                      </a:r>
                      <a:endParaRPr lang="en-GB" sz="2000" dirty="0"/>
                    </a:p>
                  </a:txBody>
                  <a:tcPr marL="92602" marR="926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/>
                        <a:t>5.6</a:t>
                      </a:r>
                      <a:endParaRPr lang="en-GB" sz="2000" b="0" dirty="0"/>
                    </a:p>
                  </a:txBody>
                  <a:tcPr marL="92602" marR="926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0.23</a:t>
                      </a:r>
                      <a:endParaRPr lang="en-GB" sz="2000" b="1" dirty="0"/>
                    </a:p>
                  </a:txBody>
                  <a:tcPr marL="92602" marR="92602"/>
                </a:tc>
              </a:tr>
            </a:tbl>
          </a:graphicData>
        </a:graphic>
      </p:graphicFrame>
      <p:sp>
        <p:nvSpPr>
          <p:cNvPr id="6" name="椭圆 5"/>
          <p:cNvSpPr/>
          <p:nvPr/>
        </p:nvSpPr>
        <p:spPr>
          <a:xfrm>
            <a:off x="2339752" y="3771900"/>
            <a:ext cx="901700" cy="342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3977134" y="5589240"/>
            <a:ext cx="901700" cy="342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257326" y="4784309"/>
            <a:ext cx="1891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Big loss</a:t>
            </a:r>
          </a:p>
        </p:txBody>
      </p:sp>
      <p:cxnSp>
        <p:nvCxnSpPr>
          <p:cNvPr id="10" name="直接箭头连接符 9"/>
          <p:cNvCxnSpPr/>
          <p:nvPr/>
        </p:nvCxnSpPr>
        <p:spPr>
          <a:xfrm flipH="1" flipV="1">
            <a:off x="3131840" y="4293096"/>
            <a:ext cx="360040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3912322" y="5184419"/>
            <a:ext cx="155622" cy="3328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481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 and future works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gSOC</a:t>
            </a:r>
            <a:r>
              <a:rPr lang="en-GB" dirty="0" smtClean="0"/>
              <a:t> minimising loss over entire operation region</a:t>
            </a:r>
          </a:p>
          <a:p>
            <a:r>
              <a:rPr lang="en-GB" dirty="0" smtClean="0"/>
              <a:t>Simulation data based approach, ready to use operation data directly</a:t>
            </a:r>
          </a:p>
          <a:p>
            <a:r>
              <a:rPr lang="en-GB" dirty="0" smtClean="0"/>
              <a:t>Normal operation data: NCO regression</a:t>
            </a:r>
          </a:p>
          <a:p>
            <a:r>
              <a:rPr lang="en-GB" dirty="0" smtClean="0"/>
              <a:t>RTO operation data: Optimal CV</a:t>
            </a:r>
          </a:p>
          <a:p>
            <a:r>
              <a:rPr lang="en-GB" dirty="0" smtClean="0"/>
              <a:t>Three extensions: subset selection, adaptation and retrofit</a:t>
            </a:r>
          </a:p>
          <a:p>
            <a:endParaRPr lang="en-GB" dirty="0" smtClean="0"/>
          </a:p>
          <a:p>
            <a:r>
              <a:rPr lang="en-GB" dirty="0" smtClean="0"/>
              <a:t>Future works</a:t>
            </a:r>
          </a:p>
          <a:p>
            <a:pPr lvl="1"/>
            <a:r>
              <a:rPr lang="en-GB" dirty="0" smtClean="0"/>
              <a:t>Nonlinear measurement combinations</a:t>
            </a:r>
          </a:p>
          <a:p>
            <a:pPr lvl="1"/>
            <a:r>
              <a:rPr lang="en-GB" dirty="0" smtClean="0"/>
              <a:t>Constrained SOC</a:t>
            </a:r>
          </a:p>
          <a:p>
            <a:pPr lvl="1"/>
            <a:r>
              <a:rPr lang="en-GB" dirty="0" smtClean="0"/>
              <a:t>Dynamic </a:t>
            </a:r>
            <a:r>
              <a:rPr lang="en-GB" dirty="0" smtClean="0"/>
              <a:t>SOC</a:t>
            </a:r>
          </a:p>
          <a:p>
            <a:pPr lvl="1"/>
            <a:r>
              <a:rPr lang="en-GB" dirty="0" smtClean="0"/>
              <a:t>Reconfigurable SOC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927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GB" dirty="0" smtClean="0"/>
              <a:t>Self-optimizing control (SOC) problem</a:t>
            </a:r>
          </a:p>
          <a:p>
            <a:r>
              <a:rPr lang="en-GB" dirty="0" smtClean="0"/>
              <a:t>Brute force approach and local approaches</a:t>
            </a:r>
          </a:p>
          <a:p>
            <a:r>
              <a:rPr lang="en-GB" dirty="0" smtClean="0"/>
              <a:t>Global self-optimizing control (</a:t>
            </a:r>
            <a:r>
              <a:rPr lang="en-GB" dirty="0" err="1" smtClean="0"/>
              <a:t>gSOC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Gradient regression approach</a:t>
            </a:r>
          </a:p>
          <a:p>
            <a:pPr lvl="1"/>
            <a:r>
              <a:rPr lang="en-GB" dirty="0" smtClean="0"/>
              <a:t>Controlled variable adaptation</a:t>
            </a:r>
          </a:p>
          <a:p>
            <a:pPr lvl="1"/>
            <a:r>
              <a:rPr lang="en-GB" dirty="0" smtClean="0"/>
              <a:t>Optimal data based approach</a:t>
            </a:r>
          </a:p>
          <a:p>
            <a:pPr lvl="1"/>
            <a:r>
              <a:rPr lang="en-GB" dirty="0" smtClean="0"/>
              <a:t>Subset measurement selection</a:t>
            </a:r>
          </a:p>
          <a:p>
            <a:pPr lvl="1"/>
            <a:r>
              <a:rPr lang="en-GB" dirty="0" smtClean="0"/>
              <a:t>Retrofit SOC</a:t>
            </a:r>
          </a:p>
          <a:p>
            <a:r>
              <a:rPr lang="en-GB" dirty="0" smtClean="0"/>
              <a:t>Case studies</a:t>
            </a:r>
          </a:p>
          <a:p>
            <a:r>
              <a:rPr lang="en-GB" dirty="0" smtClean="0"/>
              <a:t>Conclusions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161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Content Placeholder 38"/>
          <p:cNvPicPr>
            <a:picLocks noGrp="1" noChangeAspect="1"/>
          </p:cNvPicPr>
          <p:nvPr>
            <p:ph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499" y="2969755"/>
            <a:ext cx="1749433" cy="174439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Self-optimizing control problem</a:t>
            </a:r>
            <a:endParaRPr lang="en-GB" dirty="0"/>
          </a:p>
        </p:txBody>
      </p:sp>
      <p:grpSp>
        <p:nvGrpSpPr>
          <p:cNvPr id="44" name="Group 43"/>
          <p:cNvGrpSpPr/>
          <p:nvPr/>
        </p:nvGrpSpPr>
        <p:grpSpPr>
          <a:xfrm>
            <a:off x="971600" y="2915644"/>
            <a:ext cx="5017477" cy="2633663"/>
            <a:chOff x="971600" y="1977752"/>
            <a:chExt cx="5017477" cy="2633663"/>
          </a:xfrm>
        </p:grpSpPr>
        <p:pic>
          <p:nvPicPr>
            <p:cNvPr id="5" name="Picture 5" descr="j030357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293" y="1977752"/>
              <a:ext cx="1777784" cy="1385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2987480" y="1977752"/>
              <a:ext cx="557145" cy="1471613"/>
              <a:chOff x="1810" y="1115"/>
              <a:chExt cx="351" cy="927"/>
            </a:xfrm>
          </p:grpSpPr>
          <p:grpSp>
            <p:nvGrpSpPr>
              <p:cNvPr id="15" name="Group 8"/>
              <p:cNvGrpSpPr>
                <a:grpSpLocks/>
              </p:cNvGrpSpPr>
              <p:nvPr/>
            </p:nvGrpSpPr>
            <p:grpSpPr bwMode="auto">
              <a:xfrm>
                <a:off x="1810" y="1686"/>
                <a:ext cx="351" cy="356"/>
                <a:chOff x="2497" y="3414"/>
                <a:chExt cx="380" cy="356"/>
              </a:xfrm>
            </p:grpSpPr>
            <p:sp>
              <p:nvSpPr>
                <p:cNvPr id="36" name="Rectangle 9"/>
                <p:cNvSpPr>
                  <a:spLocks noChangeArrowheads="1"/>
                </p:cNvSpPr>
                <p:nvPr/>
              </p:nvSpPr>
              <p:spPr bwMode="auto">
                <a:xfrm>
                  <a:off x="2523" y="3461"/>
                  <a:ext cx="332" cy="259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rgbClr val="41414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" name="Rectangle 10"/>
                <p:cNvSpPr>
                  <a:spLocks noChangeArrowheads="1"/>
                </p:cNvSpPr>
                <p:nvPr/>
              </p:nvSpPr>
              <p:spPr bwMode="auto">
                <a:xfrm>
                  <a:off x="2497" y="3414"/>
                  <a:ext cx="9" cy="35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rgbClr val="41414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" name="Rectangle 11"/>
                <p:cNvSpPr>
                  <a:spLocks noChangeArrowheads="1"/>
                </p:cNvSpPr>
                <p:nvPr/>
              </p:nvSpPr>
              <p:spPr bwMode="auto">
                <a:xfrm>
                  <a:off x="2865" y="3414"/>
                  <a:ext cx="12" cy="356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rgbClr val="41414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16" name="AutoShape 12"/>
              <p:cNvSpPr>
                <a:spLocks noChangeArrowheads="1"/>
              </p:cNvSpPr>
              <p:nvPr/>
            </p:nvSpPr>
            <p:spPr bwMode="auto">
              <a:xfrm flipV="1">
                <a:off x="1869" y="1664"/>
                <a:ext cx="229" cy="69"/>
              </a:xfrm>
              <a:custGeom>
                <a:avLst/>
                <a:gdLst>
                  <a:gd name="T0" fmla="*/ 2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28 w 21600"/>
                  <a:gd name="T13" fmla="*/ 4383 h 21600"/>
                  <a:gd name="T14" fmla="*/ 17072 w 21600"/>
                  <a:gd name="T15" fmla="*/ 1721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393" y="21600"/>
                    </a:lnTo>
                    <a:lnTo>
                      <a:pt x="16207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12700">
                <a:solidFill>
                  <a:srgbClr val="41414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17" name="Group 13"/>
              <p:cNvGrpSpPr>
                <a:grpSpLocks/>
              </p:cNvGrpSpPr>
              <p:nvPr/>
            </p:nvGrpSpPr>
            <p:grpSpPr bwMode="auto">
              <a:xfrm>
                <a:off x="1893" y="1115"/>
                <a:ext cx="174" cy="313"/>
                <a:chOff x="2587" y="2843"/>
                <a:chExt cx="188" cy="313"/>
              </a:xfrm>
            </p:grpSpPr>
            <p:sp>
              <p:nvSpPr>
                <p:cNvPr id="34" name="Oval 14"/>
                <p:cNvSpPr>
                  <a:spLocks noChangeArrowheads="1"/>
                </p:cNvSpPr>
                <p:nvPr/>
              </p:nvSpPr>
              <p:spPr bwMode="auto">
                <a:xfrm>
                  <a:off x="2587" y="2843"/>
                  <a:ext cx="188" cy="132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rgbClr val="41414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" name="Rectangle 15"/>
                <p:cNvSpPr>
                  <a:spLocks noChangeArrowheads="1"/>
                </p:cNvSpPr>
                <p:nvPr/>
              </p:nvSpPr>
              <p:spPr bwMode="auto">
                <a:xfrm>
                  <a:off x="2587" y="2915"/>
                  <a:ext cx="188" cy="241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rgbClr val="41414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1893" y="1578"/>
                <a:ext cx="174" cy="79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rgbClr val="41414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pSp>
            <p:nvGrpSpPr>
              <p:cNvPr id="19" name="Group 17"/>
              <p:cNvGrpSpPr>
                <a:grpSpLocks/>
              </p:cNvGrpSpPr>
              <p:nvPr/>
            </p:nvGrpSpPr>
            <p:grpSpPr bwMode="auto">
              <a:xfrm>
                <a:off x="1849" y="1130"/>
                <a:ext cx="264" cy="298"/>
                <a:chOff x="2539" y="2858"/>
                <a:chExt cx="286" cy="298"/>
              </a:xfrm>
            </p:grpSpPr>
            <p:sp>
              <p:nvSpPr>
                <p:cNvPr id="32" name="Rectangle 18"/>
                <p:cNvSpPr>
                  <a:spLocks noChangeArrowheads="1"/>
                </p:cNvSpPr>
                <p:nvPr/>
              </p:nvSpPr>
              <p:spPr bwMode="auto">
                <a:xfrm>
                  <a:off x="2655" y="2870"/>
                  <a:ext cx="52" cy="286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rgbClr val="41414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" name="Rectangle 19"/>
                <p:cNvSpPr>
                  <a:spLocks noChangeArrowheads="1"/>
                </p:cNvSpPr>
                <p:nvPr/>
              </p:nvSpPr>
              <p:spPr bwMode="auto">
                <a:xfrm>
                  <a:off x="2539" y="2858"/>
                  <a:ext cx="286" cy="83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rgbClr val="414141"/>
                  </a:solidFill>
                  <a:miter lim="800000"/>
                  <a:headEnd/>
                  <a:tailEnd/>
                </a:ln>
              </p:spPr>
              <p:txBody>
                <a:bodyPr lIns="90488" tIns="44450" rIns="90488" bIns="4445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lnSpc>
                      <a:spcPct val="90000"/>
                    </a:lnSpc>
                  </a:pPr>
                  <a:r>
                    <a:rPr lang="en-GB" altLang="en-US" sz="300" b="1">
                      <a:solidFill>
                        <a:srgbClr val="FC0128"/>
                      </a:solidFill>
                    </a:rPr>
                    <a:t>VALTEK</a:t>
                  </a:r>
                </a:p>
              </p:txBody>
            </p:sp>
          </p:grpSp>
          <p:grpSp>
            <p:nvGrpSpPr>
              <p:cNvPr id="20" name="Group 20"/>
              <p:cNvGrpSpPr>
                <a:grpSpLocks/>
              </p:cNvGrpSpPr>
              <p:nvPr/>
            </p:nvGrpSpPr>
            <p:grpSpPr bwMode="auto">
              <a:xfrm>
                <a:off x="1837" y="1344"/>
                <a:ext cx="213" cy="321"/>
                <a:chOff x="2526" y="3072"/>
                <a:chExt cx="231" cy="321"/>
              </a:xfrm>
            </p:grpSpPr>
            <p:sp>
              <p:nvSpPr>
                <p:cNvPr id="22" name="Rectangle 21"/>
                <p:cNvSpPr>
                  <a:spLocks noChangeArrowheads="1"/>
                </p:cNvSpPr>
                <p:nvPr/>
              </p:nvSpPr>
              <p:spPr bwMode="auto">
                <a:xfrm>
                  <a:off x="2612" y="3162"/>
                  <a:ext cx="133" cy="216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rgbClr val="41414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grpSp>
              <p:nvGrpSpPr>
                <p:cNvPr id="23" name="Group 22"/>
                <p:cNvGrpSpPr>
                  <a:grpSpLocks/>
                </p:cNvGrpSpPr>
                <p:nvPr/>
              </p:nvGrpSpPr>
              <p:grpSpPr bwMode="auto">
                <a:xfrm>
                  <a:off x="2686" y="3072"/>
                  <a:ext cx="71" cy="93"/>
                  <a:chOff x="2686" y="3072"/>
                  <a:chExt cx="71" cy="93"/>
                </a:xfrm>
              </p:grpSpPr>
              <p:sp>
                <p:nvSpPr>
                  <p:cNvPr id="30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2686" y="3072"/>
                    <a:ext cx="71" cy="93"/>
                  </a:xfrm>
                  <a:prstGeom prst="ellipse">
                    <a:avLst/>
                  </a:prstGeom>
                  <a:solidFill>
                    <a:schemeClr val="bg2"/>
                  </a:solidFill>
                  <a:ln w="12700">
                    <a:solidFill>
                      <a:srgbClr val="41414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31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2713" y="3103"/>
                    <a:ext cx="1" cy="6"/>
                  </a:xfrm>
                  <a:prstGeom prst="line">
                    <a:avLst/>
                  </a:prstGeom>
                  <a:noFill/>
                  <a:ln w="25400">
                    <a:solidFill>
                      <a:srgbClr val="41414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24" name="Group 25"/>
                <p:cNvGrpSpPr>
                  <a:grpSpLocks/>
                </p:cNvGrpSpPr>
                <p:nvPr/>
              </p:nvGrpSpPr>
              <p:grpSpPr bwMode="auto">
                <a:xfrm>
                  <a:off x="2526" y="3300"/>
                  <a:ext cx="74" cy="93"/>
                  <a:chOff x="2526" y="3300"/>
                  <a:chExt cx="74" cy="93"/>
                </a:xfrm>
              </p:grpSpPr>
              <p:sp>
                <p:nvSpPr>
                  <p:cNvPr id="28" name="Oval 26"/>
                  <p:cNvSpPr>
                    <a:spLocks noChangeArrowheads="1"/>
                  </p:cNvSpPr>
                  <p:nvPr/>
                </p:nvSpPr>
                <p:spPr bwMode="auto">
                  <a:xfrm>
                    <a:off x="2526" y="3300"/>
                    <a:ext cx="74" cy="93"/>
                  </a:xfrm>
                  <a:prstGeom prst="ellipse">
                    <a:avLst/>
                  </a:prstGeom>
                  <a:solidFill>
                    <a:schemeClr val="bg2"/>
                  </a:solidFill>
                  <a:ln w="12700">
                    <a:solidFill>
                      <a:srgbClr val="41414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29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2555" y="3329"/>
                    <a:ext cx="1" cy="8"/>
                  </a:xfrm>
                  <a:prstGeom prst="line">
                    <a:avLst/>
                  </a:prstGeom>
                  <a:noFill/>
                  <a:ln w="25400">
                    <a:solidFill>
                      <a:srgbClr val="41414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25" name="Group 28"/>
                <p:cNvGrpSpPr>
                  <a:grpSpLocks/>
                </p:cNvGrpSpPr>
                <p:nvPr/>
              </p:nvGrpSpPr>
              <p:grpSpPr bwMode="auto">
                <a:xfrm>
                  <a:off x="2526" y="3129"/>
                  <a:ext cx="74" cy="93"/>
                  <a:chOff x="2526" y="3129"/>
                  <a:chExt cx="74" cy="93"/>
                </a:xfrm>
              </p:grpSpPr>
              <p:sp>
                <p:nvSpPr>
                  <p:cNvPr id="26" name="Oval 29"/>
                  <p:cNvSpPr>
                    <a:spLocks noChangeArrowheads="1"/>
                  </p:cNvSpPr>
                  <p:nvPr/>
                </p:nvSpPr>
                <p:spPr bwMode="auto">
                  <a:xfrm>
                    <a:off x="2526" y="3129"/>
                    <a:ext cx="74" cy="93"/>
                  </a:xfrm>
                  <a:prstGeom prst="ellipse">
                    <a:avLst/>
                  </a:prstGeom>
                  <a:solidFill>
                    <a:schemeClr val="bg2"/>
                  </a:solidFill>
                  <a:ln w="12700">
                    <a:solidFill>
                      <a:srgbClr val="41414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27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2555" y="3158"/>
                    <a:ext cx="1" cy="8"/>
                  </a:xfrm>
                  <a:prstGeom prst="line">
                    <a:avLst/>
                  </a:prstGeom>
                  <a:noFill/>
                  <a:ln w="25400">
                    <a:solidFill>
                      <a:srgbClr val="41414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</p:grpSp>
          <p:sp>
            <p:nvSpPr>
              <p:cNvPr id="21" name="Line 31"/>
              <p:cNvSpPr>
                <a:spLocks noChangeShapeType="1"/>
              </p:cNvSpPr>
              <p:nvPr/>
            </p:nvSpPr>
            <p:spPr bwMode="auto">
              <a:xfrm>
                <a:off x="1899" y="1620"/>
                <a:ext cx="156" cy="1"/>
              </a:xfrm>
              <a:prstGeom prst="line">
                <a:avLst/>
              </a:prstGeom>
              <a:noFill/>
              <a:ln w="12700">
                <a:solidFill>
                  <a:srgbClr val="41414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pic>
          <p:nvPicPr>
            <p:cNvPr id="8" name="Picture 32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3849415"/>
              <a:ext cx="290477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Line 33"/>
            <p:cNvSpPr>
              <a:spLocks noChangeShapeType="1"/>
            </p:cNvSpPr>
            <p:nvPr/>
          </p:nvSpPr>
          <p:spPr bwMode="auto">
            <a:xfrm>
              <a:off x="3563672" y="3201715"/>
              <a:ext cx="64762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Line 35"/>
            <p:cNvSpPr>
              <a:spLocks noChangeShapeType="1"/>
            </p:cNvSpPr>
            <p:nvPr/>
          </p:nvSpPr>
          <p:spPr bwMode="auto">
            <a:xfrm flipV="1">
              <a:off x="1187474" y="2122215"/>
              <a:ext cx="1871435" cy="187325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260490" y="4284069"/>
            <a:ext cx="4447633" cy="1295401"/>
            <a:chOff x="1260490" y="3346177"/>
            <a:chExt cx="4447633" cy="1295401"/>
          </a:xfrm>
        </p:grpSpPr>
        <p:pic>
          <p:nvPicPr>
            <p:cNvPr id="6" name="Picture 6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3359" y="3922440"/>
              <a:ext cx="704764" cy="71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Line 34"/>
            <p:cNvSpPr>
              <a:spLocks noChangeShapeType="1"/>
            </p:cNvSpPr>
            <p:nvPr/>
          </p:nvSpPr>
          <p:spPr bwMode="auto">
            <a:xfrm>
              <a:off x="5501774" y="3346177"/>
              <a:ext cx="0" cy="64770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Line 36"/>
            <p:cNvSpPr>
              <a:spLocks noChangeShapeType="1"/>
            </p:cNvSpPr>
            <p:nvPr/>
          </p:nvSpPr>
          <p:spPr bwMode="auto">
            <a:xfrm>
              <a:off x="1260490" y="4354240"/>
              <a:ext cx="3742870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0" name="Right Arrow 39"/>
          <p:cNvSpPr/>
          <p:nvPr/>
        </p:nvSpPr>
        <p:spPr>
          <a:xfrm>
            <a:off x="6113872" y="3790828"/>
            <a:ext cx="978408" cy="484632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6" name="Group 45"/>
          <p:cNvGrpSpPr/>
          <p:nvPr/>
        </p:nvGrpSpPr>
        <p:grpSpPr>
          <a:xfrm>
            <a:off x="3063930" y="4762848"/>
            <a:ext cx="2084134" cy="1042416"/>
            <a:chOff x="2411287" y="3824956"/>
            <a:chExt cx="2084134" cy="1042416"/>
          </a:xfrm>
        </p:grpSpPr>
        <p:sp>
          <p:nvSpPr>
            <p:cNvPr id="13" name="Freeform 37"/>
            <p:cNvSpPr>
              <a:spLocks/>
            </p:cNvSpPr>
            <p:nvPr/>
          </p:nvSpPr>
          <p:spPr bwMode="auto">
            <a:xfrm>
              <a:off x="2411287" y="4498702"/>
              <a:ext cx="934924" cy="298450"/>
            </a:xfrm>
            <a:custGeom>
              <a:avLst/>
              <a:gdLst>
                <a:gd name="T0" fmla="*/ 0 w 589"/>
                <a:gd name="T1" fmla="*/ 188 h 188"/>
                <a:gd name="T2" fmla="*/ 136 w 589"/>
                <a:gd name="T3" fmla="*/ 7 h 188"/>
                <a:gd name="T4" fmla="*/ 226 w 589"/>
                <a:gd name="T5" fmla="*/ 188 h 188"/>
                <a:gd name="T6" fmla="*/ 317 w 589"/>
                <a:gd name="T7" fmla="*/ 7 h 188"/>
                <a:gd name="T8" fmla="*/ 408 w 589"/>
                <a:gd name="T9" fmla="*/ 143 h 188"/>
                <a:gd name="T10" fmla="*/ 499 w 589"/>
                <a:gd name="T11" fmla="*/ 52 h 188"/>
                <a:gd name="T12" fmla="*/ 589 w 589"/>
                <a:gd name="T13" fmla="*/ 143 h 1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9"/>
                <a:gd name="T22" fmla="*/ 0 h 188"/>
                <a:gd name="T23" fmla="*/ 589 w 589"/>
                <a:gd name="T24" fmla="*/ 188 h 1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9" h="188">
                  <a:moveTo>
                    <a:pt x="0" y="188"/>
                  </a:moveTo>
                  <a:cubicBezTo>
                    <a:pt x="49" y="97"/>
                    <a:pt x="98" y="7"/>
                    <a:pt x="136" y="7"/>
                  </a:cubicBezTo>
                  <a:cubicBezTo>
                    <a:pt x="174" y="7"/>
                    <a:pt x="196" y="188"/>
                    <a:pt x="226" y="188"/>
                  </a:cubicBezTo>
                  <a:cubicBezTo>
                    <a:pt x="256" y="188"/>
                    <a:pt x="287" y="14"/>
                    <a:pt x="317" y="7"/>
                  </a:cubicBezTo>
                  <a:cubicBezTo>
                    <a:pt x="347" y="0"/>
                    <a:pt x="378" y="136"/>
                    <a:pt x="408" y="143"/>
                  </a:cubicBezTo>
                  <a:cubicBezTo>
                    <a:pt x="438" y="150"/>
                    <a:pt x="469" y="52"/>
                    <a:pt x="499" y="52"/>
                  </a:cubicBezTo>
                  <a:cubicBezTo>
                    <a:pt x="529" y="52"/>
                    <a:pt x="559" y="97"/>
                    <a:pt x="589" y="143"/>
                  </a:cubicBezTo>
                </a:path>
              </a:pathLst>
            </a:custGeom>
            <a:noFill/>
            <a:ln w="12700" cap="flat" cmpd="sng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Action Button: Help 40">
              <a:hlinkClick r:id="" action="ppaction://noaction" highlightClick="1"/>
            </p:cNvPr>
            <p:cNvSpPr/>
            <p:nvPr/>
          </p:nvSpPr>
          <p:spPr>
            <a:xfrm>
              <a:off x="3453005" y="3824956"/>
              <a:ext cx="1042416" cy="1042416"/>
            </a:xfrm>
            <a:prstGeom prst="actionButtonHelp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260490" y="3491907"/>
            <a:ext cx="1300874" cy="1397185"/>
            <a:chOff x="1260490" y="2554015"/>
            <a:chExt cx="1300874" cy="1397185"/>
          </a:xfrm>
        </p:grpSpPr>
        <p:sp>
          <p:nvSpPr>
            <p:cNvPr id="14" name="Freeform 38"/>
            <p:cNvSpPr>
              <a:spLocks/>
            </p:cNvSpPr>
            <p:nvPr/>
          </p:nvSpPr>
          <p:spPr bwMode="auto">
            <a:xfrm>
              <a:off x="1260490" y="2554015"/>
              <a:ext cx="934924" cy="298450"/>
            </a:xfrm>
            <a:custGeom>
              <a:avLst/>
              <a:gdLst>
                <a:gd name="T0" fmla="*/ 0 w 589"/>
                <a:gd name="T1" fmla="*/ 188 h 188"/>
                <a:gd name="T2" fmla="*/ 136 w 589"/>
                <a:gd name="T3" fmla="*/ 7 h 188"/>
                <a:gd name="T4" fmla="*/ 226 w 589"/>
                <a:gd name="T5" fmla="*/ 188 h 188"/>
                <a:gd name="T6" fmla="*/ 317 w 589"/>
                <a:gd name="T7" fmla="*/ 7 h 188"/>
                <a:gd name="T8" fmla="*/ 408 w 589"/>
                <a:gd name="T9" fmla="*/ 143 h 188"/>
                <a:gd name="T10" fmla="*/ 499 w 589"/>
                <a:gd name="T11" fmla="*/ 52 h 188"/>
                <a:gd name="T12" fmla="*/ 589 w 589"/>
                <a:gd name="T13" fmla="*/ 143 h 1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9"/>
                <a:gd name="T22" fmla="*/ 0 h 188"/>
                <a:gd name="T23" fmla="*/ 589 w 589"/>
                <a:gd name="T24" fmla="*/ 188 h 1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9" h="188">
                  <a:moveTo>
                    <a:pt x="0" y="188"/>
                  </a:moveTo>
                  <a:cubicBezTo>
                    <a:pt x="49" y="97"/>
                    <a:pt x="98" y="7"/>
                    <a:pt x="136" y="7"/>
                  </a:cubicBezTo>
                  <a:cubicBezTo>
                    <a:pt x="174" y="7"/>
                    <a:pt x="196" y="188"/>
                    <a:pt x="226" y="188"/>
                  </a:cubicBezTo>
                  <a:cubicBezTo>
                    <a:pt x="256" y="188"/>
                    <a:pt x="287" y="14"/>
                    <a:pt x="317" y="7"/>
                  </a:cubicBezTo>
                  <a:cubicBezTo>
                    <a:pt x="347" y="0"/>
                    <a:pt x="378" y="136"/>
                    <a:pt x="408" y="143"/>
                  </a:cubicBezTo>
                  <a:cubicBezTo>
                    <a:pt x="438" y="150"/>
                    <a:pt x="469" y="52"/>
                    <a:pt x="499" y="52"/>
                  </a:cubicBezTo>
                  <a:cubicBezTo>
                    <a:pt x="529" y="52"/>
                    <a:pt x="559" y="97"/>
                    <a:pt x="589" y="143"/>
                  </a:cubicBezTo>
                </a:path>
              </a:pathLst>
            </a:custGeom>
            <a:noFill/>
            <a:ln w="12700" cap="flat" cmpd="sng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Action Button: Help 41">
              <a:hlinkClick r:id="" action="ppaction://noaction" highlightClick="1"/>
            </p:cNvPr>
            <p:cNvSpPr/>
            <p:nvPr/>
          </p:nvSpPr>
          <p:spPr>
            <a:xfrm>
              <a:off x="1518948" y="2908784"/>
              <a:ext cx="1042416" cy="1042416"/>
            </a:xfrm>
            <a:prstGeom prst="actionButtonHel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567270" y="1023159"/>
            <a:ext cx="1300874" cy="2449933"/>
            <a:chOff x="4567270" y="1023159"/>
            <a:chExt cx="1300874" cy="2449933"/>
          </a:xfrm>
        </p:grpSpPr>
        <p:sp>
          <p:nvSpPr>
            <p:cNvPr id="48" name="Down Arrow 47"/>
            <p:cNvSpPr/>
            <p:nvPr/>
          </p:nvSpPr>
          <p:spPr>
            <a:xfrm>
              <a:off x="5148064" y="2494684"/>
              <a:ext cx="484632" cy="97840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4567270" y="1023159"/>
              <a:ext cx="1300874" cy="1397185"/>
              <a:chOff x="1260490" y="2554015"/>
              <a:chExt cx="1300874" cy="1397185"/>
            </a:xfrm>
          </p:grpSpPr>
          <p:sp>
            <p:nvSpPr>
              <p:cNvPr id="50" name="Freeform 38"/>
              <p:cNvSpPr>
                <a:spLocks/>
              </p:cNvSpPr>
              <p:nvPr/>
            </p:nvSpPr>
            <p:spPr bwMode="auto">
              <a:xfrm>
                <a:off x="1260490" y="2554015"/>
                <a:ext cx="934924" cy="298450"/>
              </a:xfrm>
              <a:custGeom>
                <a:avLst/>
                <a:gdLst>
                  <a:gd name="T0" fmla="*/ 0 w 589"/>
                  <a:gd name="T1" fmla="*/ 188 h 188"/>
                  <a:gd name="T2" fmla="*/ 136 w 589"/>
                  <a:gd name="T3" fmla="*/ 7 h 188"/>
                  <a:gd name="T4" fmla="*/ 226 w 589"/>
                  <a:gd name="T5" fmla="*/ 188 h 188"/>
                  <a:gd name="T6" fmla="*/ 317 w 589"/>
                  <a:gd name="T7" fmla="*/ 7 h 188"/>
                  <a:gd name="T8" fmla="*/ 408 w 589"/>
                  <a:gd name="T9" fmla="*/ 143 h 188"/>
                  <a:gd name="T10" fmla="*/ 499 w 589"/>
                  <a:gd name="T11" fmla="*/ 52 h 188"/>
                  <a:gd name="T12" fmla="*/ 589 w 589"/>
                  <a:gd name="T13" fmla="*/ 143 h 1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89"/>
                  <a:gd name="T22" fmla="*/ 0 h 188"/>
                  <a:gd name="T23" fmla="*/ 589 w 589"/>
                  <a:gd name="T24" fmla="*/ 188 h 1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89" h="188">
                    <a:moveTo>
                      <a:pt x="0" y="188"/>
                    </a:moveTo>
                    <a:cubicBezTo>
                      <a:pt x="49" y="97"/>
                      <a:pt x="98" y="7"/>
                      <a:pt x="136" y="7"/>
                    </a:cubicBezTo>
                    <a:cubicBezTo>
                      <a:pt x="174" y="7"/>
                      <a:pt x="196" y="188"/>
                      <a:pt x="226" y="188"/>
                    </a:cubicBezTo>
                    <a:cubicBezTo>
                      <a:pt x="256" y="188"/>
                      <a:pt x="287" y="14"/>
                      <a:pt x="317" y="7"/>
                    </a:cubicBezTo>
                    <a:cubicBezTo>
                      <a:pt x="347" y="0"/>
                      <a:pt x="378" y="136"/>
                      <a:pt x="408" y="143"/>
                    </a:cubicBezTo>
                    <a:cubicBezTo>
                      <a:pt x="438" y="150"/>
                      <a:pt x="469" y="52"/>
                      <a:pt x="499" y="52"/>
                    </a:cubicBezTo>
                    <a:cubicBezTo>
                      <a:pt x="529" y="52"/>
                      <a:pt x="559" y="97"/>
                      <a:pt x="589" y="143"/>
                    </a:cubicBezTo>
                  </a:path>
                </a:pathLst>
              </a:custGeom>
              <a:noFill/>
              <a:ln w="12700" cap="flat" cmpd="sng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" name="Action Button: Help 50">
                <a:hlinkClick r:id="" action="ppaction://noaction" highlightClick="1"/>
              </p:cNvPr>
              <p:cNvSpPr/>
              <p:nvPr/>
            </p:nvSpPr>
            <p:spPr>
              <a:xfrm>
                <a:off x="1518948" y="2908784"/>
                <a:ext cx="1042416" cy="1042416"/>
              </a:xfrm>
              <a:prstGeom prst="actionButtonHelp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53" name="Multiply 52"/>
          <p:cNvSpPr/>
          <p:nvPr/>
        </p:nvSpPr>
        <p:spPr>
          <a:xfrm>
            <a:off x="1569368" y="3933056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138871" y="6156012"/>
            <a:ext cx="7033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Relevant problems</a:t>
            </a:r>
            <a:r>
              <a:rPr lang="en-GB" sz="2400" dirty="0">
                <a:solidFill>
                  <a:srgbClr val="FF0000"/>
                </a:solidFill>
              </a:rPr>
              <a:t>:</a:t>
            </a:r>
            <a:r>
              <a:rPr lang="en-GB" sz="2400" dirty="0" smtClean="0">
                <a:solidFill>
                  <a:srgbClr val="FF0000"/>
                </a:solidFill>
              </a:rPr>
              <a:t> Inferential Control, Indirect Control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88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3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quarter" idx="19"/>
              </p:nvPr>
            </p:nvSpPr>
            <p:spPr/>
            <p:txBody>
              <a:bodyPr/>
              <a:lstStyle/>
              <a:p>
                <a:r>
                  <a:rPr lang="en-GB" dirty="0" smtClean="0"/>
                  <a:t>Self-optimizing control (SOC): select controlled variables (CVs) offline such that when CVs are kept at constant online the corresponding operation is optimal or near optimal. </a:t>
                </a:r>
              </a:p>
              <a:p>
                <a:endParaRPr lang="en-GB" dirty="0" smtClean="0"/>
              </a:p>
              <a:p>
                <a:r>
                  <a:rPr lang="en-GB" dirty="0" smtClean="0"/>
                  <a:t>Loss = actual cost – optimal cost</a:t>
                </a:r>
              </a:p>
              <a:p>
                <a:r>
                  <a:rPr lang="en-GB" dirty="0"/>
                  <a:t>Loss,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dirty="0"/>
                  <a:t> depends on CV,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dirty="0"/>
                  <a:t> and uncertainties,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GB" dirty="0"/>
                  <a:t> </a:t>
                </a:r>
              </a:p>
              <a:p>
                <a:r>
                  <a:rPr lang="en-GB" dirty="0"/>
                  <a:t>Worst case loss,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𝑊𝐶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GB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  <a:p>
                <a:r>
                  <a:rPr lang="en-GB" dirty="0"/>
                  <a:t>Average loss,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𝐴𝑉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)]</m:t>
                    </m:r>
                  </m:oMath>
                </a14:m>
                <a:endParaRPr lang="en-GB" dirty="0"/>
              </a:p>
              <a:p>
                <a:endParaRPr lang="en-GB" dirty="0" smtClean="0"/>
              </a:p>
              <a:p>
                <a:r>
                  <a:rPr lang="en-GB" dirty="0" smtClean="0"/>
                  <a:t>SOC: select CVs such that the corresponding loss is acceptable.</a:t>
                </a:r>
              </a:p>
              <a:p>
                <a:r>
                  <a:rPr lang="en-GB" dirty="0"/>
                  <a:t>Assume active constraints </a:t>
                </a:r>
                <a:r>
                  <a:rPr lang="en-GB" dirty="0" smtClean="0"/>
                  <a:t>invariant for simplicity</a:t>
                </a: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9"/>
              </p:nvPr>
            </p:nvSpPr>
            <p:spPr>
              <a:blipFill rotWithShape="0">
                <a:blip r:embed="rId2"/>
                <a:stretch>
                  <a:fillRect l="-643" t="-12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Self-optimizing control problem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716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sz="quarter" idx="19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 smtClean="0"/>
                  <a:t>CVs can be Individual measurements as well as linear or 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nonlinear</a:t>
                </a:r>
                <a:r>
                  <a:rPr lang="en-GB" dirty="0" smtClean="0"/>
                  <a:t> measurement combinations,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𝐻𝑦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r>
                  <a:rPr lang="en-GB" dirty="0" smtClean="0"/>
                  <a:t>CV selection problem: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func>
                  </m:oMath>
                </a14:m>
                <a:r>
                  <a:rPr lang="en-GB" dirty="0" smtClean="0"/>
                  <a:t>, 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𝑊𝐶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GB" b="0" i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𝐴𝑉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 smtClean="0"/>
              </a:p>
              <a:p>
                <a:pPr marL="0" indent="0" algn="ctr">
                  <a:buNone/>
                </a:pPr>
                <a:r>
                  <a:rPr lang="en-GB" dirty="0" err="1" smtClean="0"/>
                  <a:t>s.t.</a:t>
                </a:r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𝐻𝑦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 smtClean="0"/>
              </a:p>
              <a:p>
                <a:r>
                  <a:rPr lang="en-GB" dirty="0" smtClean="0">
                    <a:solidFill>
                      <a:srgbClr val="FF0000"/>
                    </a:solidFill>
                  </a:rPr>
                  <a:t>Brute force approach</a:t>
                </a:r>
                <a:r>
                  <a:rPr lang="en-GB" dirty="0" smtClean="0"/>
                  <a:t>: given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GB" dirty="0" smtClean="0"/>
                  <a:t>, evaluate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dirty="0" smtClean="0"/>
                  <a:t>, then MINLP to solve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GB" dirty="0" smtClean="0"/>
              </a:p>
              <a:p>
                <a:r>
                  <a:rPr lang="en-GB" dirty="0" smtClean="0"/>
                  <a:t>Non-convex, combinatorial, very complicated feedback evaluation</a:t>
                </a:r>
              </a:p>
              <a:p>
                <a:r>
                  <a:rPr lang="en-GB" dirty="0" smtClean="0"/>
                  <a:t>Computationally intractable</a:t>
                </a:r>
              </a:p>
              <a:p>
                <a:r>
                  <a:rPr lang="en-GB" dirty="0" smtClean="0">
                    <a:solidFill>
                      <a:srgbClr val="FF0000"/>
                    </a:solidFill>
                  </a:rPr>
                  <a:t>Local approach</a:t>
                </a:r>
                <a:r>
                  <a:rPr lang="en-GB" dirty="0" smtClean="0"/>
                  <a:t>:	Linearize around nominal point,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GB" dirty="0" smtClean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=0,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=0.5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𝑢𝑢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𝑑𝑢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+0.5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𝑑𝑑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dirty="0" smtClean="0"/>
                  <a:t> </a:t>
                </a:r>
              </a:p>
              <a:p>
                <a:r>
                  <a:rPr lang="en-GB" dirty="0"/>
                  <a:t>A</a:t>
                </a:r>
                <a:r>
                  <a:rPr lang="en-GB" dirty="0" smtClean="0"/>
                  <a:t>nalytical solution available, but valid locally</a:t>
                </a:r>
              </a:p>
              <a:p>
                <a:r>
                  <a:rPr lang="en-GB" dirty="0" smtClean="0"/>
                  <a:t>Loss is large when operation </a:t>
                </a:r>
                <a:r>
                  <a:rPr lang="en-GB" dirty="0" smtClean="0"/>
                  <a:t>condition away </a:t>
                </a:r>
                <a:r>
                  <a:rPr lang="en-GB" dirty="0" smtClean="0"/>
                  <a:t>from reference point  </a:t>
                </a:r>
                <a:endParaRPr lang="en-GB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9"/>
              </p:nvPr>
            </p:nvSpPr>
            <p:spPr>
              <a:blipFill rotWithShape="0">
                <a:blip r:embed="rId2"/>
                <a:stretch>
                  <a:fillRect l="-643" t="-12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Optimal CV selection approaches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130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sz="quarter" idx="19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en-GB" dirty="0" smtClean="0"/>
                  <a:t>Parametric selection by solving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GB" dirty="0" smtClean="0"/>
              </a:p>
              <a:p>
                <a:pPr>
                  <a:lnSpc>
                    <a:spcPct val="100000"/>
                  </a:lnSpc>
                </a:pPr>
                <a:r>
                  <a:rPr lang="en-GB" dirty="0" smtClean="0"/>
                  <a:t>Individual measurements, each row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GB" dirty="0" smtClean="0"/>
                  <a:t> </a:t>
                </a:r>
                <a:r>
                  <a:rPr lang="en-GB" dirty="0" smtClean="0"/>
                  <a:t>has only one 1, rest are 0</a:t>
                </a:r>
              </a:p>
              <a:p>
                <a:pPr>
                  <a:lnSpc>
                    <a:spcPct val="100000"/>
                  </a:lnSpc>
                </a:pPr>
                <a:r>
                  <a:rPr lang="en-GB" dirty="0" smtClean="0"/>
                  <a:t>Constant </a:t>
                </a:r>
                <a:r>
                  <a:rPr lang="en-GB" dirty="0" err="1" smtClean="0"/>
                  <a:t>setpoint</a:t>
                </a:r>
                <a:r>
                  <a:rPr lang="en-GB" dirty="0" smtClean="0"/>
                  <a:t> can be included,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acc>
                      <m:accPr>
                        <m:chr m:val="̃"/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 smtClean="0"/>
                  <a:t> </a:t>
                </a:r>
                <a:endParaRPr lang="en-GB" dirty="0" smtClean="0"/>
              </a:p>
              <a:p>
                <a:pPr>
                  <a:lnSpc>
                    <a:spcPct val="100000"/>
                  </a:lnSpc>
                </a:pPr>
                <a:r>
                  <a:rPr lang="en-GB" dirty="0" smtClean="0"/>
                  <a:t>Nonlinearity can be </a:t>
                </a:r>
                <a:r>
                  <a:rPr lang="en-GB" dirty="0" smtClean="0"/>
                  <a:t>handed by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𝐻𝑓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 smtClean="0"/>
                  <a:t> </a:t>
                </a:r>
                <a:endParaRPr lang="en-GB" dirty="0" smtClean="0"/>
              </a:p>
              <a:p>
                <a:pPr>
                  <a:lnSpc>
                    <a:spcPct val="100000"/>
                  </a:lnSpc>
                </a:pPr>
                <a:r>
                  <a:rPr lang="en-GB" dirty="0" smtClean="0"/>
                  <a:t>Controller </a:t>
                </a:r>
                <a:r>
                  <a:rPr lang="en-GB" dirty="0" smtClean="0"/>
                  <a:t>design </a:t>
                </a:r>
                <a:r>
                  <a:rPr lang="en-GB" dirty="0" smtClean="0"/>
                  <a:t>can </a:t>
                </a:r>
                <a:r>
                  <a:rPr lang="en-GB" dirty="0" smtClean="0"/>
                  <a:t>also be </a:t>
                </a:r>
                <a:r>
                  <a:rPr lang="en-GB" dirty="0" smtClean="0"/>
                  <a:t>covered,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𝐻𝑦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=0→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𝐻𝑦</m:t>
                    </m:r>
                  </m:oMath>
                </a14:m>
                <a:endParaRPr lang="en-GB" dirty="0" smtClean="0"/>
              </a:p>
              <a:p>
                <a:pPr>
                  <a:lnSpc>
                    <a:spcPct val="100000"/>
                  </a:lnSpc>
                </a:pPr>
                <a:r>
                  <a:rPr lang="en-GB" dirty="0" smtClean="0"/>
                  <a:t>Feedback </a:t>
                </a:r>
                <a:r>
                  <a:rPr lang="en-GB" dirty="0" smtClean="0"/>
                  <a:t>as well as </a:t>
                </a:r>
                <a:r>
                  <a:rPr lang="en-GB" dirty="0" smtClean="0"/>
                  <a:t>feedforward,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dirty="0" smtClean="0"/>
              </a:p>
              <a:p>
                <a:pPr>
                  <a:lnSpc>
                    <a:spcPct val="100000"/>
                  </a:lnSpc>
                </a:pPr>
                <a:r>
                  <a:rPr lang="en-GB" dirty="0" smtClean="0"/>
                  <a:t>Cascade control,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box>
                          <m:box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box>
                                  <m:box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box>
                              </m:e>
                            </m:d>
                          </m:e>
                        </m:box>
                      </m:e>
                    </m:d>
                  </m:oMath>
                </a14:m>
                <a:endParaRPr lang="en-GB" dirty="0" smtClean="0"/>
              </a:p>
              <a:p>
                <a:pPr>
                  <a:lnSpc>
                    <a:spcPct val="100000"/>
                  </a:lnSpc>
                </a:pPr>
                <a:r>
                  <a:rPr lang="en-GB" dirty="0" smtClean="0"/>
                  <a:t>Dynamic problems,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Sup>
                                    <m:sSubSupPr>
                                      <m:ctrlPr>
                                        <a:rPr lang="en-GB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GB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Sup>
                                          <m:sSubSupPr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sub>
                                          <m:sup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sup>
                                        </m:sSubSup>
                                      </m:e>
                                      <m:e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  <m:t>⋯</m:t>
                                        </m:r>
                                      </m:e>
                                    </m:mr>
                                  </m:m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GB" dirty="0" smtClean="0"/>
              </a:p>
              <a:p>
                <a:pPr>
                  <a:lnSpc>
                    <a:spcPct val="100000"/>
                  </a:lnSpc>
                </a:pPr>
                <a:r>
                  <a:rPr lang="en-GB" dirty="0" smtClean="0">
                    <a:solidFill>
                      <a:srgbClr val="FF0000"/>
                    </a:solidFill>
                  </a:rPr>
                  <a:t>Reconfigure control structure automatically</a:t>
                </a:r>
                <a:r>
                  <a:rPr lang="en-GB" dirty="0" smtClean="0"/>
                  <a:t> </a:t>
                </a:r>
                <a:r>
                  <a:rPr lang="en-GB" dirty="0" smtClean="0"/>
                  <a:t> </a:t>
                </a:r>
                <a:endParaRPr lang="en-GB" dirty="0" smtClean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9"/>
              </p:nvPr>
            </p:nvSpPr>
            <p:spPr>
              <a:blipFill rotWithShape="0">
                <a:blip r:embed="rId2"/>
                <a:stretch>
                  <a:fillRect l="-643" t="-6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Controlled variable, c = </a:t>
            </a:r>
            <a:r>
              <a:rPr lang="en-GB" dirty="0" err="1" smtClean="0"/>
              <a:t>Hy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952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Global self-optimizing control (</a:t>
            </a:r>
            <a:r>
              <a:rPr lang="en-GB" dirty="0" err="1" smtClean="0"/>
              <a:t>gSOC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GB" dirty="0" smtClean="0"/>
              <a:t>Can we have a tractable algorithm to solve CV selection problem globally?</a:t>
            </a:r>
          </a:p>
          <a:p>
            <a:pPr>
              <a:lnSpc>
                <a:spcPct val="110000"/>
              </a:lnSpc>
            </a:pPr>
            <a:r>
              <a:rPr lang="en-GB" dirty="0" smtClean="0"/>
              <a:t>Solution: </a:t>
            </a:r>
            <a:r>
              <a:rPr lang="en-GB" dirty="0" smtClean="0">
                <a:solidFill>
                  <a:srgbClr val="FF0000"/>
                </a:solidFill>
              </a:rPr>
              <a:t>model →data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→solution</a:t>
            </a:r>
            <a:endParaRPr lang="en-GB" dirty="0" smtClean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</a:pPr>
            <a:r>
              <a:rPr lang="en-GB" dirty="0"/>
              <a:t>Loss due to measurement uncertainty can be decoupled from loss due to </a:t>
            </a:r>
            <a:r>
              <a:rPr lang="en-GB" dirty="0" smtClean="0"/>
              <a:t>disturbances</a:t>
            </a:r>
          </a:p>
          <a:p>
            <a:pPr>
              <a:lnSpc>
                <a:spcPct val="110000"/>
              </a:lnSpc>
            </a:pPr>
            <a:r>
              <a:rPr lang="en-GB" dirty="0" smtClean="0"/>
              <a:t>Collect global data through Monte Carlo simulation over entire operation region of disturbances </a:t>
            </a:r>
          </a:p>
          <a:p>
            <a:pPr>
              <a:lnSpc>
                <a:spcPct val="110000"/>
              </a:lnSpc>
            </a:pPr>
            <a:r>
              <a:rPr lang="en-GB" dirty="0" smtClean="0"/>
              <a:t>Select optimal CV based on global data collected. </a:t>
            </a:r>
          </a:p>
        </p:txBody>
      </p:sp>
    </p:spTree>
    <p:extLst>
      <p:ext uri="{BB962C8B-B14F-4D97-AF65-F5344CB8AC3E}">
        <p14:creationId xmlns:p14="http://schemas.microsoft.com/office/powerpoint/2010/main" val="138388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gSOC</a:t>
            </a:r>
            <a:r>
              <a:rPr lang="en-GB" dirty="0" smtClean="0"/>
              <a:t>: </a:t>
            </a:r>
            <a:r>
              <a:rPr lang="en-GB" dirty="0" smtClean="0"/>
              <a:t>gradient</a:t>
            </a:r>
            <a:r>
              <a:rPr lang="en-GB" dirty="0" smtClean="0"/>
              <a:t> </a:t>
            </a:r>
            <a:r>
              <a:rPr lang="en-GB" dirty="0" smtClean="0"/>
              <a:t>regression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Best CV: </a:t>
                </a:r>
                <a:r>
                  <a:rPr lang="en-GB" dirty="0" smtClean="0"/>
                  <a:t>gradient</a:t>
                </a:r>
                <a:r>
                  <a:rPr lang="en-GB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/>
                          </a:rPr>
                          <m:t>𝐽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GB" dirty="0" smtClean="0"/>
                  <a:t>, but unmeasurable</a:t>
                </a:r>
                <a:endParaRPr lang="en-GB" dirty="0" smtClean="0"/>
              </a:p>
              <a:p>
                <a:r>
                  <a:rPr lang="en-GB" dirty="0" smtClean="0"/>
                  <a:t>Gradient regression,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𝐶</m:t>
                            </m:r>
                          </m:e>
                        </m:acc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/>
                          </a:rPr>
                          <m:t>=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/>
                          </a:rPr>
                          <m:t>𝐻𝑦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𝐽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𝑢</m:t>
                            </m:r>
                          </m:sub>
                        </m:sSub>
                      </m:e>
                      <m:sub/>
                    </m:sSub>
                  </m:oMath>
                </a14:m>
                <a:endParaRPr lang="en-GB" dirty="0" smtClean="0"/>
              </a:p>
              <a:p>
                <a:r>
                  <a:rPr lang="en-GB" dirty="0" smtClean="0"/>
                  <a:t>Loss due to regression error</a:t>
                </a:r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GB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GB" i="1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/>
                          </a:rPr>
                          <m:t>𝐽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/>
                          </a:rPr>
                          <m:t>𝑢</m:t>
                        </m:r>
                      </m:sub>
                    </m:sSub>
                    <m:r>
                      <a:rPr lang="en-GB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𝜖</m:t>
                    </m:r>
                  </m:oMath>
                </a14:m>
                <a:r>
                  <a:rPr lang="en-GB" dirty="0" smtClean="0"/>
                  <a:t>, 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  <a:ea typeface="Cambria Math"/>
                      </a:rPr>
                      <m:t>𝐿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𝜖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𝑢𝑢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/>
                          </a:rPr>
                          <m:t>−1</m:t>
                        </m:r>
                      </m:sup>
                    </m:sSup>
                    <m:r>
                      <a:rPr lang="en-GB" b="0" i="1" smtClean="0">
                        <a:latin typeface="Cambria Math"/>
                        <a:ea typeface="Cambria Math"/>
                      </a:rPr>
                      <m:t>𝜖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≤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𝑀</m:t>
                        </m:r>
                        <m:d>
                          <m:dPr>
                            <m:begChr m:val="‖"/>
                            <m:endChr m:val="‖"/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𝜖</m:t>
                            </m:r>
                          </m:e>
                        </m:d>
                      </m:e>
                      <m:sub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  <m:sup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dirty="0" smtClean="0"/>
                  <a:t> with constant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  <a:ea typeface="Cambria Math"/>
                      </a:rPr>
                      <m:t>𝑀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≥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bar>
                          <m:bar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bar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</m:ba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/>
                              </a:rPr>
                              <m:t>𝐽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/>
                              </a:rPr>
                              <m:t>𝑢𝑢</m:t>
                            </m:r>
                          </m:sub>
                        </m:sSub>
                      </m:e>
                    </m:d>
                  </m:oMath>
                </a14:m>
                <a:endParaRPr lang="en-GB" dirty="0" smtClean="0"/>
              </a:p>
              <a:p>
                <a:r>
                  <a:rPr lang="en-GB" dirty="0" smtClean="0">
                    <a:solidFill>
                      <a:srgbClr val="FF0000"/>
                    </a:solidFill>
                  </a:rPr>
                  <a:t>The smaller the approximation error,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𝜖</m:t>
                        </m:r>
                      </m:e>
                    </m:d>
                  </m:oMath>
                </a14:m>
                <a:r>
                  <a:rPr lang="en-GB" dirty="0" smtClean="0">
                    <a:solidFill>
                      <a:srgbClr val="FF0000"/>
                    </a:solidFill>
                  </a:rPr>
                  <a:t>, the smaller the loss,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𝐿</m:t>
                    </m:r>
                  </m:oMath>
                </a14:m>
                <a:r>
                  <a:rPr lang="en-GB" dirty="0" smtClean="0">
                    <a:solidFill>
                      <a:srgbClr val="FF0000"/>
                    </a:solidFill>
                  </a:rPr>
                  <a:t>.</a:t>
                </a:r>
              </a:p>
              <a:p>
                <a:r>
                  <a:rPr lang="en-GB" dirty="0" smtClean="0">
                    <a:solidFill>
                      <a:srgbClr val="FF0000"/>
                    </a:solidFill>
                  </a:rPr>
                  <a:t>Issue</a:t>
                </a:r>
                <a:r>
                  <a:rPr lang="en-GB" dirty="0" smtClean="0"/>
                  <a:t>: data point far away from optimal may have negative impact, but is all point are close to optimal, the problem becomes singular.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43" t="-1102" r="-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063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ergyAndPower-Academic-Template-4x3-0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ergyAndPower-Academic-Template-4x3-03.potx" id="{D6B9703D-1BC7-4085-AD01-E3985EA46560}" vid="{B207F7EE-3AA2-45BE-BF3E-B4E7EDD76BA2}"/>
    </a:ext>
  </a:extLst>
</a:theme>
</file>

<file path=ppt/theme/theme2.xml><?xml version="1.0" encoding="utf-8"?>
<a:theme xmlns:a="http://schemas.openxmlformats.org/drawingml/2006/main" name="No Logo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ergyAndPower-Academic-Template-4x3-03.potx" id="{D6B9703D-1BC7-4085-AD01-E3985EA46560}" vid="{239F1EF7-38DE-4E6E-8111-FFD1F44C574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B4E1498D49B34D80EE2733869F13FC" ma:contentTypeVersion="2" ma:contentTypeDescription="Create a new document." ma:contentTypeScope="" ma:versionID="11ee02595a50eb9256e433f55645630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0f24620a75af0e50ec87ecb9fe4f4eb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F2FDF69-5A1A-4E32-A5EE-49837B6134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EA79D9-FD64-4AB9-BEBF-DB9F3C91BE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429D86A-3AF6-48A4-855F-0A95E6AF055E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sharepoint/v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EnergyAndPower-Academic-Template-4x3-03</Template>
  <TotalTime>2585</TotalTime>
  <Words>833</Words>
  <Application>Microsoft Office PowerPoint</Application>
  <PresentationFormat>On-screen Show (4:3)</PresentationFormat>
  <Paragraphs>225</Paragraphs>
  <Slides>24</Slides>
  <Notes>2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DengXian</vt:lpstr>
      <vt:lpstr>SimSun</vt:lpstr>
      <vt:lpstr>SimSun</vt:lpstr>
      <vt:lpstr>Arial</vt:lpstr>
      <vt:lpstr>Calibri</vt:lpstr>
      <vt:lpstr>Cambria Math</vt:lpstr>
      <vt:lpstr>EnergyAndPower-Academic-Template-4x3-02</vt:lpstr>
      <vt:lpstr>No Logo Master</vt:lpstr>
      <vt:lpstr>PowerPoint Presentation</vt:lpstr>
      <vt:lpstr>Cranfield University</vt:lpstr>
      <vt:lpstr>Outline</vt:lpstr>
      <vt:lpstr>Self-optimizing control problem</vt:lpstr>
      <vt:lpstr>Self-optimizing control problem</vt:lpstr>
      <vt:lpstr>Optimal CV selection approaches</vt:lpstr>
      <vt:lpstr>Controlled variable, c = Hy</vt:lpstr>
      <vt:lpstr>Global self-optimizing control (gSOC)</vt:lpstr>
      <vt:lpstr>gSOC: gradient regression</vt:lpstr>
      <vt:lpstr>gSOC: CV adaptation</vt:lpstr>
      <vt:lpstr>gSOC: data driven approach</vt:lpstr>
      <vt:lpstr>gSOC: optimal CV and short cut approaches</vt:lpstr>
      <vt:lpstr>gSOC: subset selection</vt:lpstr>
      <vt:lpstr>gSOC: retrofit SOC</vt:lpstr>
      <vt:lpstr>Toy Example</vt:lpstr>
      <vt:lpstr>Toy Example: NCO regression</vt:lpstr>
      <vt:lpstr>Toy example: optimal CV</vt:lpstr>
      <vt:lpstr>Retrofit SOC: TE Process </vt:lpstr>
      <vt:lpstr>Retrofit SOC: operation optimization </vt:lpstr>
      <vt:lpstr>Retrofit SOC: existing optimal control structures </vt:lpstr>
      <vt:lpstr>Results and simulations </vt:lpstr>
      <vt:lpstr>Minimal loss against subset size</vt:lpstr>
      <vt:lpstr>Simulation and Result economic loss </vt:lpstr>
      <vt:lpstr>Conclusions and future works</vt:lpstr>
    </vt:vector>
  </TitlesOfParts>
  <Company>Cranfield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Cao, Yi</dc:creator>
  <cp:lastModifiedBy>Cao, Yi</cp:lastModifiedBy>
  <cp:revision>92</cp:revision>
  <cp:lastPrinted>2014-09-02T09:13:37Z</cp:lastPrinted>
  <dcterms:created xsi:type="dcterms:W3CDTF">2016-09-10T13:38:04Z</dcterms:created>
  <dcterms:modified xsi:type="dcterms:W3CDTF">2016-09-29T22:15:35Z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0x01010046B4E1498D49B34D80EE2733869F13FC</vt:lpwstr>
  </property>
</Properties>
</file>