
<file path=[Content_Types].xml><?xml version="1.0" encoding="utf-8"?>
<Types xmlns="http://schemas.openxmlformats.org/package/2006/content-types">
  <Override PartName="/ppt/slideLayouts/slideLayout8.xml" ContentType="application/vnd.openxmlformats-officedocument.presentationml.slideLayout+xml"/>
  <Default Extension="pdf" ContentType="application/pdf"/>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theme/theme4.xml" ContentType="application/vnd.openxmlformats-officedocument.theme+xml"/>
  <Override PartName="/ppt/slides/slide30.xml" ContentType="application/vnd.openxmlformats-officedocument.presentationml.slide+xml"/>
  <Override PartName="/docProps/app.xml" ContentType="application/vnd.openxmlformats-officedocument.extended-properties+xml"/>
  <Override PartName="/ppt/slides/slide35.xml" ContentType="application/vnd.openxmlformats-officedocument.presentationml.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s/slide25.xml" ContentType="application/vnd.openxmlformats-officedocument.presentationml.slide+xml"/>
  <Override PartName="/ppt/embeddings/Microsoft_Equation2.bin" ContentType="application/vnd.openxmlformats-officedocument.oleObject"/>
  <Override PartName="/ppt/embeddings/Microsoft_Equation4.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s/slide34.xml" ContentType="application/vnd.openxmlformats-officedocument.presentationml.slide+xml"/>
  <Override PartName="/ppt/embeddings/Microsoft_Equation5.bin" ContentType="application/vnd.openxmlformats-officedocument.oleObject"/>
  <Default Extension="pict" ContentType="image/pict"/>
  <Override PartName="/ppt/embeddings/Microsoft_Equation7.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s/slide27.xml" ContentType="application/vnd.openxmlformats-officedocument.presentationml.slide+xml"/>
  <Override PartName="/ppt/slideLayouts/slideLayout11.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Override PartName="/ppt/embeddings/Microsoft_Equation3.bin" ContentType="application/vnd.openxmlformats-officedocument.oleObject"/>
  <Override PartName="/ppt/embeddings/Microsoft_Equation6.bin" ContentType="application/vnd.openxmlformats-officedocument.oleObject"/>
  <Override PartName="/ppt/slides/slide24.xml" ContentType="application/vnd.openxmlformats-officedocument.presentationml.slide+xml"/>
  <Override PartName="/ppt/tags/tag1.xml" ContentType="application/vnd.openxmlformats-officedocument.presentationml.tags+xml"/>
  <Override PartName="/ppt/slideLayouts/slideLayout19.xml" ContentType="application/vnd.openxmlformats-officedocument.presentationml.slideLayout+xml"/>
  <Override PartName="/ppt/slides/slide32.xml" ContentType="application/vnd.openxmlformats-officedocument.presentationml.slide+xml"/>
  <Default Extension="rels" ContentType="application/vnd.openxmlformats-package.relationships+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r:id="rId1"/>
    <p:sldMasterId r:id="rId2"/>
  </p:sldMasterIdLst>
  <p:notesMasterIdLst>
    <p:notesMasterId r:id="rId39"/>
  </p:notesMasterIdLst>
  <p:handoutMasterIdLst>
    <p:handoutMasterId r:id="rId40"/>
  </p:handoutMasterIdLst>
  <p:sldIdLst>
    <p:sldId id="815" r:id="rId3"/>
    <p:sldId id="1150" r:id="rId4"/>
    <p:sldId id="1048" r:id="rId5"/>
    <p:sldId id="1154" r:id="rId6"/>
    <p:sldId id="1019" r:id="rId7"/>
    <p:sldId id="1151" r:id="rId8"/>
    <p:sldId id="959" r:id="rId9"/>
    <p:sldId id="960" r:id="rId10"/>
    <p:sldId id="832" r:id="rId11"/>
    <p:sldId id="1114" r:id="rId12"/>
    <p:sldId id="1115" r:id="rId13"/>
    <p:sldId id="1116" r:id="rId14"/>
    <p:sldId id="1086" r:id="rId15"/>
    <p:sldId id="1117" r:id="rId16"/>
    <p:sldId id="1139" r:id="rId17"/>
    <p:sldId id="1119" r:id="rId18"/>
    <p:sldId id="1120" r:id="rId19"/>
    <p:sldId id="1130" r:id="rId20"/>
    <p:sldId id="1131" r:id="rId21"/>
    <p:sldId id="1132" r:id="rId22"/>
    <p:sldId id="1070" r:id="rId23"/>
    <p:sldId id="981" r:id="rId24"/>
    <p:sldId id="1141" r:id="rId25"/>
    <p:sldId id="1023" r:id="rId26"/>
    <p:sldId id="1142" r:id="rId27"/>
    <p:sldId id="1143" r:id="rId28"/>
    <p:sldId id="1146" r:id="rId29"/>
    <p:sldId id="1045" r:id="rId30"/>
    <p:sldId id="1152" r:id="rId31"/>
    <p:sldId id="1159" r:id="rId32"/>
    <p:sldId id="1153" r:id="rId33"/>
    <p:sldId id="1147" r:id="rId34"/>
    <p:sldId id="1156" r:id="rId35"/>
    <p:sldId id="1155" r:id="rId36"/>
    <p:sldId id="1157" r:id="rId37"/>
    <p:sldId id="1100" r:id="rId38"/>
  </p:sldIdLst>
  <p:sldSz cx="9144000" cy="6858000" type="letter"/>
  <p:notesSz cx="6858000" cy="9199563"/>
  <p:custDataLst>
    <p:tags r:id="rId42"/>
  </p:custDataLst>
  <p:defaultTextStyle>
    <a:defPPr>
      <a:defRPr lang="en-US"/>
    </a:defPPr>
    <a:lvl1pPr algn="l" rtl="0" eaLnBrk="0" fontAlgn="base" hangingPunct="0">
      <a:spcBef>
        <a:spcPct val="50000"/>
      </a:spcBef>
      <a:spcAft>
        <a:spcPct val="0"/>
      </a:spcAft>
      <a:defRPr sz="2800" kern="1200">
        <a:solidFill>
          <a:schemeClr val="accent2"/>
        </a:solidFill>
        <a:latin typeface="Arial" pitchFamily="-111" charset="0"/>
        <a:ea typeface="+mn-ea"/>
        <a:cs typeface="+mn-cs"/>
      </a:defRPr>
    </a:lvl1pPr>
    <a:lvl2pPr marL="457200" algn="l" rtl="0" eaLnBrk="0" fontAlgn="base" hangingPunct="0">
      <a:spcBef>
        <a:spcPct val="50000"/>
      </a:spcBef>
      <a:spcAft>
        <a:spcPct val="0"/>
      </a:spcAft>
      <a:defRPr sz="2800" kern="1200">
        <a:solidFill>
          <a:schemeClr val="accent2"/>
        </a:solidFill>
        <a:latin typeface="Arial" pitchFamily="-111" charset="0"/>
        <a:ea typeface="+mn-ea"/>
        <a:cs typeface="+mn-cs"/>
      </a:defRPr>
    </a:lvl2pPr>
    <a:lvl3pPr marL="914400" algn="l" rtl="0" eaLnBrk="0" fontAlgn="base" hangingPunct="0">
      <a:spcBef>
        <a:spcPct val="50000"/>
      </a:spcBef>
      <a:spcAft>
        <a:spcPct val="0"/>
      </a:spcAft>
      <a:defRPr sz="2800" kern="1200">
        <a:solidFill>
          <a:schemeClr val="accent2"/>
        </a:solidFill>
        <a:latin typeface="Arial" pitchFamily="-111" charset="0"/>
        <a:ea typeface="+mn-ea"/>
        <a:cs typeface="+mn-cs"/>
      </a:defRPr>
    </a:lvl3pPr>
    <a:lvl4pPr marL="1371600" algn="l" rtl="0" eaLnBrk="0" fontAlgn="base" hangingPunct="0">
      <a:spcBef>
        <a:spcPct val="50000"/>
      </a:spcBef>
      <a:spcAft>
        <a:spcPct val="0"/>
      </a:spcAft>
      <a:defRPr sz="2800" kern="1200">
        <a:solidFill>
          <a:schemeClr val="accent2"/>
        </a:solidFill>
        <a:latin typeface="Arial" pitchFamily="-111" charset="0"/>
        <a:ea typeface="+mn-ea"/>
        <a:cs typeface="+mn-cs"/>
      </a:defRPr>
    </a:lvl4pPr>
    <a:lvl5pPr marL="1828800" algn="l" rtl="0" eaLnBrk="0" fontAlgn="base" hangingPunct="0">
      <a:spcBef>
        <a:spcPct val="50000"/>
      </a:spcBef>
      <a:spcAft>
        <a:spcPct val="0"/>
      </a:spcAft>
      <a:defRPr sz="2800" kern="1200">
        <a:solidFill>
          <a:schemeClr val="accent2"/>
        </a:solidFill>
        <a:latin typeface="Arial" pitchFamily="-111" charset="0"/>
        <a:ea typeface="+mn-ea"/>
        <a:cs typeface="+mn-cs"/>
      </a:defRPr>
    </a:lvl5pPr>
    <a:lvl6pPr marL="2286000" algn="l" defTabSz="457200" rtl="0" eaLnBrk="1" latinLnBrk="0" hangingPunct="1">
      <a:defRPr sz="2800" kern="1200">
        <a:solidFill>
          <a:schemeClr val="accent2"/>
        </a:solidFill>
        <a:latin typeface="Arial" pitchFamily="-111" charset="0"/>
        <a:ea typeface="+mn-ea"/>
        <a:cs typeface="+mn-cs"/>
      </a:defRPr>
    </a:lvl6pPr>
    <a:lvl7pPr marL="2743200" algn="l" defTabSz="457200" rtl="0" eaLnBrk="1" latinLnBrk="0" hangingPunct="1">
      <a:defRPr sz="2800" kern="1200">
        <a:solidFill>
          <a:schemeClr val="accent2"/>
        </a:solidFill>
        <a:latin typeface="Arial" pitchFamily="-111" charset="0"/>
        <a:ea typeface="+mn-ea"/>
        <a:cs typeface="+mn-cs"/>
      </a:defRPr>
    </a:lvl7pPr>
    <a:lvl8pPr marL="3200400" algn="l" defTabSz="457200" rtl="0" eaLnBrk="1" latinLnBrk="0" hangingPunct="1">
      <a:defRPr sz="2800" kern="1200">
        <a:solidFill>
          <a:schemeClr val="accent2"/>
        </a:solidFill>
        <a:latin typeface="Arial" pitchFamily="-111" charset="0"/>
        <a:ea typeface="+mn-ea"/>
        <a:cs typeface="+mn-cs"/>
      </a:defRPr>
    </a:lvl8pPr>
    <a:lvl9pPr marL="3657600" algn="l" defTabSz="457200" rtl="0" eaLnBrk="1" latinLnBrk="0" hangingPunct="1">
      <a:defRPr sz="2800" kern="1200">
        <a:solidFill>
          <a:schemeClr val="accent2"/>
        </a:solidFill>
        <a:latin typeface="Arial" pitchFamily="-11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showPr showNarration="1"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9C67"/>
    <a:srgbClr val="FB8B85"/>
    <a:srgbClr val="BAFFFF"/>
    <a:srgbClr val="FFFCFC"/>
    <a:srgbClr val="55FC02"/>
    <a:srgbClr val="FBBA03"/>
    <a:srgbClr val="0332B7"/>
    <a:srgbClr val="000000"/>
    <a:srgbClr val="000066"/>
    <a:srgbClr val="06007A"/>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howOutlineIcons="0">
    <p:restoredLeft sz="11024" autoAdjust="0"/>
    <p:restoredTop sz="99664" autoAdjust="0"/>
  </p:normalViewPr>
  <p:slideViewPr>
    <p:cSldViewPr>
      <p:cViewPr>
        <p:scale>
          <a:sx n="100" d="100"/>
          <a:sy n="100" d="100"/>
        </p:scale>
        <p:origin x="-7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4"/>
    </p:cViewPr>
  </p:sorterViewPr>
  <p:notesViewPr>
    <p:cSldViewPr snapToGrid="0">
      <p:cViewPr>
        <p:scale>
          <a:sx n="100" d="100"/>
          <a:sy n="100" d="100"/>
        </p:scale>
        <p:origin x="-474" y="834"/>
      </p:cViewPr>
      <p:guideLst>
        <p:guide orient="horz" pos="2898"/>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3.xml"/><Relationship Id="rId31" Type="http://schemas.openxmlformats.org/officeDocument/2006/relationships/slide" Target="slides/slide29.xml"/><Relationship Id="rId34" Type="http://schemas.openxmlformats.org/officeDocument/2006/relationships/slide" Target="slides/slide32.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7" Type="http://schemas.openxmlformats.org/officeDocument/2006/relationships/slide" Target="slides/slide5.xml"/><Relationship Id="rId36" Type="http://schemas.openxmlformats.org/officeDocument/2006/relationships/slide" Target="slides/slide34.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slide" Target="slides/slide30.xml"/><Relationship Id="rId37" Type="http://schemas.openxmlformats.org/officeDocument/2006/relationships/slide" Target="slides/slide35.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45" Type="http://schemas.openxmlformats.org/officeDocument/2006/relationships/theme" Target="theme/theme1.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42" Type="http://schemas.openxmlformats.org/officeDocument/2006/relationships/tags" Target="tags/tag1.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slide" Target="slides/slide31.xml"/><Relationship Id="rId44" Type="http://schemas.openxmlformats.org/officeDocument/2006/relationships/viewProps" Target="viewProps.xml"/><Relationship Id="rId41" Type="http://schemas.openxmlformats.org/officeDocument/2006/relationships/printerSettings" Target="printerSettings/printerSettings1.bin"/><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slide" Target="slides/slide36.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9.pict"/><Relationship Id="rId1" Type="http://schemas.openxmlformats.org/officeDocument/2006/relationships/image" Target="../media/image4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8.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2225" y="22225"/>
            <a:ext cx="2978150" cy="409575"/>
          </a:xfrm>
          <a:prstGeom prst="rect">
            <a:avLst/>
          </a:prstGeom>
          <a:noFill/>
          <a:ln w="9525">
            <a:noFill/>
            <a:miter lim="800000"/>
            <a:headEnd/>
            <a:tailEnd/>
          </a:ln>
          <a:effectLst/>
        </p:spPr>
        <p:txBody>
          <a:bodyPr vert="horz" wrap="square" lIns="17031" tIns="0" rIns="17031" bIns="0" numCol="1" anchor="t" anchorCtr="0" compatLnSpc="1">
            <a:prstTxWarp prst="textNoShape">
              <a:avLst/>
            </a:prstTxWarp>
          </a:bodyPr>
          <a:lstStyle>
            <a:lvl1pPr defTabSz="817563">
              <a:spcBef>
                <a:spcPct val="0"/>
              </a:spcBef>
              <a:defRPr sz="900" i="1">
                <a:solidFill>
                  <a:schemeClr val="tx1"/>
                </a:solidFill>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902075" y="22225"/>
            <a:ext cx="2978150" cy="409575"/>
          </a:xfrm>
          <a:prstGeom prst="rect">
            <a:avLst/>
          </a:prstGeom>
          <a:noFill/>
          <a:ln w="9525">
            <a:noFill/>
            <a:miter lim="800000"/>
            <a:headEnd/>
            <a:tailEnd/>
          </a:ln>
          <a:effectLst/>
        </p:spPr>
        <p:txBody>
          <a:bodyPr vert="horz" wrap="square" lIns="17031" tIns="0" rIns="17031" bIns="0" numCol="1" anchor="t" anchorCtr="0" compatLnSpc="1">
            <a:prstTxWarp prst="textNoShape">
              <a:avLst/>
            </a:prstTxWarp>
          </a:bodyPr>
          <a:lstStyle>
            <a:lvl1pPr algn="r" defTabSz="817563">
              <a:spcBef>
                <a:spcPct val="0"/>
              </a:spcBef>
              <a:defRPr sz="900" i="1">
                <a:solidFill>
                  <a:schemeClr val="tx1"/>
                </a:solidFill>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22225" y="8767763"/>
            <a:ext cx="2978150" cy="409575"/>
          </a:xfrm>
          <a:prstGeom prst="rect">
            <a:avLst/>
          </a:prstGeom>
          <a:noFill/>
          <a:ln w="9525">
            <a:noFill/>
            <a:miter lim="800000"/>
            <a:headEnd/>
            <a:tailEnd/>
          </a:ln>
          <a:effectLst/>
        </p:spPr>
        <p:txBody>
          <a:bodyPr vert="horz" wrap="square" lIns="17031" tIns="0" rIns="17031" bIns="0" numCol="1" anchor="b" anchorCtr="0" compatLnSpc="1">
            <a:prstTxWarp prst="textNoShape">
              <a:avLst/>
            </a:prstTxWarp>
          </a:bodyPr>
          <a:lstStyle>
            <a:lvl1pPr defTabSz="817563">
              <a:spcBef>
                <a:spcPct val="0"/>
              </a:spcBef>
              <a:defRPr sz="900" i="1">
                <a:solidFill>
                  <a:schemeClr val="tx1"/>
                </a:solidFill>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902075" y="8767763"/>
            <a:ext cx="2978150" cy="409575"/>
          </a:xfrm>
          <a:prstGeom prst="rect">
            <a:avLst/>
          </a:prstGeom>
          <a:noFill/>
          <a:ln w="9525">
            <a:noFill/>
            <a:miter lim="800000"/>
            <a:headEnd/>
            <a:tailEnd/>
          </a:ln>
          <a:effectLst/>
        </p:spPr>
        <p:txBody>
          <a:bodyPr vert="horz" wrap="square" lIns="17031" tIns="0" rIns="17031" bIns="0" numCol="1" anchor="b" anchorCtr="0" compatLnSpc="1">
            <a:prstTxWarp prst="textNoShape">
              <a:avLst/>
            </a:prstTxWarp>
          </a:bodyPr>
          <a:lstStyle>
            <a:lvl1pPr algn="r" defTabSz="817563">
              <a:spcBef>
                <a:spcPct val="0"/>
              </a:spcBef>
              <a:defRPr sz="900" i="1">
                <a:solidFill>
                  <a:schemeClr val="tx1"/>
                </a:solidFill>
                <a:latin typeface="Arial" charset="0"/>
              </a:defRPr>
            </a:lvl1pPr>
          </a:lstStyle>
          <a:p>
            <a:pPr>
              <a:defRPr/>
            </a:pPr>
            <a:fld id="{2BC05D89-4A2A-AD44-B8D5-E8E2AC4639CD}" type="slidenum">
              <a:rPr lang="en-US"/>
              <a:pPr>
                <a:defRPr/>
              </a:pPr>
              <a:t>‹#›</a:t>
            </a:fld>
            <a:endParaRPr lang="en-US"/>
          </a:p>
        </p:txBody>
      </p:sp>
      <p:sp>
        <p:nvSpPr>
          <p:cNvPr id="3078" name="Rectangle 6"/>
          <p:cNvSpPr>
            <a:spLocks noChangeArrowheads="1"/>
          </p:cNvSpPr>
          <p:nvPr/>
        </p:nvSpPr>
        <p:spPr bwMode="auto">
          <a:xfrm>
            <a:off x="2563813" y="8764588"/>
            <a:ext cx="1730375" cy="247650"/>
          </a:xfrm>
          <a:prstGeom prst="rect">
            <a:avLst/>
          </a:prstGeom>
          <a:noFill/>
          <a:ln w="9525">
            <a:noFill/>
            <a:miter lim="800000"/>
            <a:headEnd/>
            <a:tailEnd/>
          </a:ln>
          <a:effectLst/>
        </p:spPr>
        <p:txBody>
          <a:bodyPr wrap="none" lIns="87992" tIns="43996" rIns="87992" bIns="43996">
            <a:prstTxWarp prst="textNoShape">
              <a:avLst/>
            </a:prstTxWarp>
            <a:spAutoFit/>
          </a:bodyPr>
          <a:lstStyle/>
          <a:p>
            <a:pPr algn="ctr" defTabSz="869950">
              <a:lnSpc>
                <a:spcPct val="90000"/>
              </a:lnSpc>
              <a:spcBef>
                <a:spcPct val="0"/>
              </a:spcBef>
              <a:defRPr/>
            </a:pPr>
            <a:r>
              <a:rPr lang="en-US" sz="1200">
                <a:solidFill>
                  <a:schemeClr val="tx1"/>
                </a:solidFill>
                <a:latin typeface="Arial" charset="0"/>
              </a:rPr>
              <a:t>NOW Handout Page </a:t>
            </a:r>
            <a:fld id="{339887B1-1267-0C4E-9222-1E2C2EB4F811}" type="slidenum">
              <a:rPr lang="en-US" sz="1200">
                <a:solidFill>
                  <a:schemeClr val="tx1"/>
                </a:solidFill>
                <a:latin typeface="Arial" charset="0"/>
              </a:rPr>
              <a:pPr algn="ctr" defTabSz="869950">
                <a:lnSpc>
                  <a:spcPct val="90000"/>
                </a:lnSpc>
                <a:spcBef>
                  <a:spcPct val="0"/>
                </a:spcBef>
                <a:defRPr/>
              </a:pPr>
              <a:t>‹#›</a:t>
            </a:fld>
            <a:endParaRPr lang="en-US" sz="1200">
              <a:solidFill>
                <a:schemeClr val="tx1"/>
              </a:solidFill>
              <a:latin typeface="Arial"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0592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2225" y="22225"/>
            <a:ext cx="2978150" cy="409575"/>
          </a:xfrm>
          <a:prstGeom prst="rect">
            <a:avLst/>
          </a:prstGeom>
          <a:noFill/>
          <a:ln w="9525">
            <a:noFill/>
            <a:miter lim="800000"/>
            <a:headEnd/>
            <a:tailEnd/>
          </a:ln>
          <a:effectLst/>
        </p:spPr>
        <p:txBody>
          <a:bodyPr vert="horz" wrap="square" lIns="17031" tIns="0" rIns="17031" bIns="0" numCol="1" anchor="t" anchorCtr="0" compatLnSpc="1">
            <a:prstTxWarp prst="textNoShape">
              <a:avLst/>
            </a:prstTxWarp>
          </a:bodyPr>
          <a:lstStyle>
            <a:lvl1pPr defTabSz="817563">
              <a:spcBef>
                <a:spcPct val="0"/>
              </a:spcBef>
              <a:defRPr sz="9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3902075" y="22225"/>
            <a:ext cx="2978150" cy="409575"/>
          </a:xfrm>
          <a:prstGeom prst="rect">
            <a:avLst/>
          </a:prstGeom>
          <a:noFill/>
          <a:ln w="9525">
            <a:noFill/>
            <a:miter lim="800000"/>
            <a:headEnd/>
            <a:tailEnd/>
          </a:ln>
          <a:effectLst/>
        </p:spPr>
        <p:txBody>
          <a:bodyPr vert="horz" wrap="square" lIns="17031" tIns="0" rIns="17031" bIns="0" numCol="1" anchor="t" anchorCtr="0" compatLnSpc="1">
            <a:prstTxWarp prst="textNoShape">
              <a:avLst/>
            </a:prstTxWarp>
          </a:bodyPr>
          <a:lstStyle>
            <a:lvl1pPr algn="r" defTabSz="817563">
              <a:spcBef>
                <a:spcPct val="0"/>
              </a:spcBef>
              <a:defRPr sz="9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22225" y="8767763"/>
            <a:ext cx="2978150" cy="409575"/>
          </a:xfrm>
          <a:prstGeom prst="rect">
            <a:avLst/>
          </a:prstGeom>
          <a:noFill/>
          <a:ln w="9525">
            <a:noFill/>
            <a:miter lim="800000"/>
            <a:headEnd/>
            <a:tailEnd/>
          </a:ln>
          <a:effectLst/>
        </p:spPr>
        <p:txBody>
          <a:bodyPr vert="horz" wrap="square" lIns="17031" tIns="0" rIns="17031" bIns="0" numCol="1" anchor="b" anchorCtr="0" compatLnSpc="1">
            <a:prstTxWarp prst="textNoShape">
              <a:avLst/>
            </a:prstTxWarp>
          </a:bodyPr>
          <a:lstStyle>
            <a:lvl1pPr defTabSz="817563">
              <a:spcBef>
                <a:spcPct val="0"/>
              </a:spcBef>
              <a:defRPr sz="900" i="1">
                <a:solidFill>
                  <a:schemeClr val="tx1"/>
                </a:solidFill>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3902075" y="8767763"/>
            <a:ext cx="2978150" cy="409575"/>
          </a:xfrm>
          <a:prstGeom prst="rect">
            <a:avLst/>
          </a:prstGeom>
          <a:noFill/>
          <a:ln w="9525">
            <a:noFill/>
            <a:miter lim="800000"/>
            <a:headEnd/>
            <a:tailEnd/>
          </a:ln>
          <a:effectLst/>
        </p:spPr>
        <p:txBody>
          <a:bodyPr vert="horz" wrap="square" lIns="17031" tIns="0" rIns="17031" bIns="0" numCol="1" anchor="b" anchorCtr="0" compatLnSpc="1">
            <a:prstTxWarp prst="textNoShape">
              <a:avLst/>
            </a:prstTxWarp>
          </a:bodyPr>
          <a:lstStyle>
            <a:lvl1pPr algn="r" defTabSz="817563">
              <a:spcBef>
                <a:spcPct val="0"/>
              </a:spcBef>
              <a:defRPr sz="900" i="1">
                <a:solidFill>
                  <a:schemeClr val="tx1"/>
                </a:solidFill>
                <a:latin typeface="Times New Roman" charset="0"/>
              </a:defRPr>
            </a:lvl1pPr>
          </a:lstStyle>
          <a:p>
            <a:pPr>
              <a:defRPr/>
            </a:pPr>
            <a:fld id="{C8922FF5-0D48-5449-9078-C636E450A8C9}" type="slidenum">
              <a:rPr lang="en-US"/>
              <a:pPr>
                <a:defRPr/>
              </a:pPr>
              <a:t>‹#›</a:t>
            </a:fld>
            <a:endParaRPr lang="en-US"/>
          </a:p>
        </p:txBody>
      </p:sp>
      <p:sp>
        <p:nvSpPr>
          <p:cNvPr id="2054" name="Rectangle 6"/>
          <p:cNvSpPr>
            <a:spLocks noChangeArrowheads="1"/>
          </p:cNvSpPr>
          <p:nvPr/>
        </p:nvSpPr>
        <p:spPr bwMode="auto">
          <a:xfrm>
            <a:off x="3051175" y="8766175"/>
            <a:ext cx="757238" cy="254000"/>
          </a:xfrm>
          <a:prstGeom prst="rect">
            <a:avLst/>
          </a:prstGeom>
          <a:noFill/>
          <a:ln w="9525">
            <a:noFill/>
            <a:miter lim="800000"/>
            <a:headEnd/>
            <a:tailEnd/>
          </a:ln>
          <a:effectLst/>
        </p:spPr>
        <p:txBody>
          <a:bodyPr wrap="none" lIns="87992" tIns="43996" rIns="87992" bIns="43996">
            <a:prstTxWarp prst="textNoShape">
              <a:avLst/>
            </a:prstTxWarp>
            <a:spAutoFit/>
          </a:bodyPr>
          <a:lstStyle/>
          <a:p>
            <a:pPr algn="ctr" defTabSz="869950">
              <a:lnSpc>
                <a:spcPct val="90000"/>
              </a:lnSpc>
              <a:spcBef>
                <a:spcPct val="0"/>
              </a:spcBef>
              <a:defRPr/>
            </a:pPr>
            <a:r>
              <a:rPr lang="en-US" sz="1200">
                <a:solidFill>
                  <a:schemeClr val="tx1"/>
                </a:solidFill>
                <a:latin typeface="Arial" charset="0"/>
              </a:rPr>
              <a:t>Page </a:t>
            </a:r>
            <a:fld id="{34851C88-0628-044E-BA1C-DBF44A393405}" type="slidenum">
              <a:rPr lang="en-US" sz="1200">
                <a:solidFill>
                  <a:schemeClr val="tx1"/>
                </a:solidFill>
                <a:latin typeface="Arial" charset="0"/>
              </a:rPr>
              <a:pPr algn="ctr" defTabSz="869950">
                <a:lnSpc>
                  <a:spcPct val="90000"/>
                </a:lnSpc>
                <a:spcBef>
                  <a:spcPct val="0"/>
                </a:spcBef>
                <a:defRPr/>
              </a:pPr>
              <a:t>‹#›</a:t>
            </a:fld>
            <a:endParaRPr lang="en-US" sz="1200">
              <a:solidFill>
                <a:schemeClr val="tx1"/>
              </a:solidFill>
              <a:latin typeface="Arial" charset="0"/>
            </a:endParaRPr>
          </a:p>
        </p:txBody>
      </p:sp>
      <p:sp>
        <p:nvSpPr>
          <p:cNvPr id="31751" name="Rectangle 7"/>
          <p:cNvSpPr>
            <a:spLocks noGrp="1" noRot="1" noChangeAspect="1" noChangeArrowheads="1" noTextEdit="1"/>
          </p:cNvSpPr>
          <p:nvPr>
            <p:ph type="sldImg" idx="2"/>
          </p:nvPr>
        </p:nvSpPr>
        <p:spPr bwMode="auto">
          <a:xfrm>
            <a:off x="1387475" y="884238"/>
            <a:ext cx="4083050" cy="3062287"/>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14400" y="4368800"/>
            <a:ext cx="5029200" cy="4140200"/>
          </a:xfrm>
          <a:prstGeom prst="rect">
            <a:avLst/>
          </a:prstGeom>
          <a:noFill/>
          <a:ln w="9525">
            <a:noFill/>
            <a:miter lim="800000"/>
            <a:headEnd/>
            <a:tailEnd/>
          </a:ln>
          <a:effectLst/>
        </p:spPr>
        <p:txBody>
          <a:bodyPr vert="horz" wrap="square" lIns="92250" tIns="45415" rIns="92250" bIns="4541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660921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Arial" charset="0"/>
        <a:cs typeface="Arial" charset="0"/>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Arial" charset="0"/>
        <a:cs typeface="Arial" charset="0"/>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Arial" charset="0"/>
        <a:cs typeface="Arial" charset="0"/>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Arial" charset="0"/>
        <a:cs typeface="Arial" charset="0"/>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decade,</a:t>
            </a:r>
            <a:r>
              <a:rPr lang="en-US" baseline="0" dirty="0" smtClean="0"/>
              <a:t> many authors have looked at the stabilization of dynamical systems over rate-limited feedback channels.</a:t>
            </a:r>
          </a:p>
          <a:p>
            <a:endParaRPr lang="en-US" baseline="0" dirty="0" smtClean="0"/>
          </a:p>
          <a:p>
            <a:r>
              <a:rPr lang="en-US" baseline="0" dirty="0" smtClean="0"/>
              <a:t>In general, all these works consider a scenario in which one or more dynamical systems need to be controlled or stabilized using multiple sensor and actuator that communicate over digital links with limited rate or on which packet may get lost.</a:t>
            </a:r>
          </a:p>
          <a:p>
            <a:endParaRPr lang="en-US" baseline="0" dirty="0" smtClean="0"/>
          </a:p>
          <a:p>
            <a:r>
              <a:rPr lang="en-US" baseline="0" dirty="0" smtClean="0"/>
              <a:t>The goal of this work is to characterize the trade-off between system instabilities and channel properties in the most general setup.</a:t>
            </a:r>
          </a:p>
        </p:txBody>
      </p:sp>
      <p:sp>
        <p:nvSpPr>
          <p:cNvPr id="4" name="Slide Number Placeholder 3"/>
          <p:cNvSpPr>
            <a:spLocks noGrp="1"/>
          </p:cNvSpPr>
          <p:nvPr>
            <p:ph type="sldNum" sz="quarter" idx="10"/>
          </p:nvPr>
        </p:nvSpPr>
        <p:spPr/>
        <p:txBody>
          <a:bodyPr/>
          <a:lstStyle/>
          <a:p>
            <a:pPr>
              <a:defRPr/>
            </a:pPr>
            <a:fld id="{C8922FF5-0D48-5449-9078-C636E450A8C9}" type="slidenum">
              <a:rPr lang="en-US" smtClean="0"/>
              <a:pPr>
                <a:defRPr/>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403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4762500" y="6629400"/>
            <a:ext cx="4381500" cy="228600"/>
          </a:xfrm>
          <a:prstGeom prst="rect">
            <a:avLst/>
          </a:prstGeom>
          <a:noFill/>
          <a:ln w="9525">
            <a:noFill/>
            <a:miter lim="800000"/>
            <a:headEnd/>
            <a:tailEnd/>
          </a:ln>
          <a:effectLst/>
        </p:spPr>
        <p:txBody>
          <a:bodyPr anchor="b">
            <a:prstTxWarp prst="textNoShape">
              <a:avLst/>
            </a:prstTxWarp>
          </a:bodyPr>
          <a:lstStyle/>
          <a:p>
            <a:pPr algn="r" eaLnBrk="1" hangingPunct="1">
              <a:spcBef>
                <a:spcPct val="0"/>
              </a:spcBef>
              <a:defRPr/>
            </a:pPr>
            <a:endParaRPr lang="en-US" sz="1200" b="1">
              <a:latin typeface="Arial" charset="0"/>
            </a:endParaRPr>
          </a:p>
        </p:txBody>
      </p:sp>
      <p:sp>
        <p:nvSpPr>
          <p:cNvPr id="5" name="Text Box 7"/>
          <p:cNvSpPr txBox="1">
            <a:spLocks noChangeArrowheads="1"/>
          </p:cNvSpPr>
          <p:nvPr/>
        </p:nvSpPr>
        <p:spPr bwMode="auto">
          <a:xfrm>
            <a:off x="304800" y="5029200"/>
            <a:ext cx="184150" cy="457200"/>
          </a:xfrm>
          <a:prstGeom prst="rect">
            <a:avLst/>
          </a:prstGeom>
          <a:noFill/>
          <a:ln w="9525">
            <a:noFill/>
            <a:miter lim="800000"/>
            <a:headEnd/>
            <a:tailEnd/>
          </a:ln>
          <a:effectLst/>
        </p:spPr>
        <p:txBody>
          <a:bodyPr wrap="none">
            <a:prstTxWarp prst="textNoShape">
              <a:avLst/>
            </a:prstTxWarp>
            <a:spAutoFit/>
          </a:bodyPr>
          <a:lstStyle/>
          <a:p>
            <a:pPr eaLnBrk="1" hangingPunct="1">
              <a:spcBef>
                <a:spcPct val="0"/>
              </a:spcBef>
              <a:defRPr/>
            </a:pPr>
            <a:endParaRPr lang="en-US" sz="2400">
              <a:solidFill>
                <a:schemeClr val="tx1"/>
              </a:solidFill>
              <a:latin typeface="Times New Roman" charset="0"/>
            </a:endParaRPr>
          </a:p>
        </p:txBody>
      </p:sp>
      <p:sp>
        <p:nvSpPr>
          <p:cNvPr id="824322" name="Rectangle 2"/>
          <p:cNvSpPr>
            <a:spLocks noGrp="1" noChangeArrowheads="1"/>
          </p:cNvSpPr>
          <p:nvPr>
            <p:ph type="ctrTitle"/>
          </p:nvPr>
        </p:nvSpPr>
        <p:spPr>
          <a:xfrm>
            <a:off x="228600" y="609600"/>
            <a:ext cx="7772400" cy="1676400"/>
          </a:xfrm>
        </p:spPr>
        <p:txBody>
          <a:bodyPr/>
          <a:lstStyle>
            <a:lvl1pPr>
              <a:defRPr/>
            </a:lvl1pPr>
          </a:lstStyle>
          <a:p>
            <a:r>
              <a:rPr lang="en-US" dirty="0"/>
              <a:t>Click to edit Master title style</a:t>
            </a:r>
          </a:p>
        </p:txBody>
      </p:sp>
      <p:sp>
        <p:nvSpPr>
          <p:cNvPr id="824323" name="Rectangle 3"/>
          <p:cNvSpPr>
            <a:spLocks noGrp="1" noChangeArrowheads="1"/>
          </p:cNvSpPr>
          <p:nvPr>
            <p:ph type="subTitle" idx="1"/>
          </p:nvPr>
        </p:nvSpPr>
        <p:spPr>
          <a:xfrm>
            <a:off x="228600" y="2514600"/>
            <a:ext cx="5257800" cy="2209800"/>
          </a:xfrm>
        </p:spPr>
        <p:txBody>
          <a:bodyPr/>
          <a:lstStyle>
            <a:lvl1pPr marL="0" indent="0">
              <a:buFontTx/>
              <a:buNone/>
              <a:defRPr>
                <a:solidFill>
                  <a:srgbClr val="800000"/>
                </a:solidFill>
              </a:defRPr>
            </a:lvl1pPr>
          </a:lstStyle>
          <a:p>
            <a:r>
              <a:rPr lang="en-US"/>
              <a:t>Click to edit Master subtitle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152400"/>
            <a:ext cx="20764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0769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3058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3810000" cy="5257800"/>
          </a:xfrm>
        </p:spPr>
        <p:txBody>
          <a:bodyPr/>
          <a:lstStyle/>
          <a:p>
            <a:pPr lvl="0"/>
            <a:endParaRPr lang="en-US" noProof="0" smtClean="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4" Type="http://schemas.openxmlformats.org/officeDocument/2006/relationships/slideLayout" Target="../slideLayouts/slideLayout19.xml"/><Relationship Id="rId10" Type="http://schemas.openxmlformats.org/officeDocument/2006/relationships/slideLayout" Target="../slideLayouts/slideLayout25.xml"/><Relationship Id="rId5" Type="http://schemas.openxmlformats.org/officeDocument/2006/relationships/slideLayout" Target="../slideLayouts/slideLayout20.xml"/><Relationship Id="rId7" Type="http://schemas.openxmlformats.org/officeDocument/2006/relationships/slideLayout" Target="../slideLayouts/slideLayout22.xml"/><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9" Type="http://schemas.openxmlformats.org/officeDocument/2006/relationships/slideLayout" Target="../slideLayouts/slideLayout24.xml"/><Relationship Id="rId3" Type="http://schemas.openxmlformats.org/officeDocument/2006/relationships/slideLayout" Target="../slideLayouts/slideLayout18.xml"/><Relationship Id="rId6"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8F8FA"/>
        </a:solidFill>
        <a:effectLst/>
      </p:bgPr>
    </p:bg>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0" y="774192"/>
            <a:ext cx="9144000" cy="0"/>
          </a:xfrm>
          <a:prstGeom prst="line">
            <a:avLst/>
          </a:prstGeom>
          <a:noFill/>
          <a:ln w="57150">
            <a:solidFill>
              <a:schemeClr val="tx1"/>
            </a:solidFill>
            <a:round/>
            <a:headEnd/>
            <a:tailEnd/>
          </a:ln>
          <a:effectLst/>
        </p:spPr>
        <p:txBody>
          <a:bodyPr>
            <a:prstTxWarp prst="textNoShape">
              <a:avLst/>
            </a:prstTxWarp>
          </a:bodyPr>
          <a:lstStyle/>
          <a:p>
            <a:pPr>
              <a:defRPr/>
            </a:pPr>
            <a:endParaRPr lang="en-US">
              <a:latin typeface="Arial" charset="0"/>
            </a:endParaRPr>
          </a:p>
        </p:txBody>
      </p:sp>
      <p:sp>
        <p:nvSpPr>
          <p:cNvPr id="1026" name="Rectangle 2"/>
          <p:cNvSpPr>
            <a:spLocks noGrp="1" noChangeArrowheads="1"/>
          </p:cNvSpPr>
          <p:nvPr>
            <p:ph type="title"/>
          </p:nvPr>
        </p:nvSpPr>
        <p:spPr bwMode="auto">
          <a:xfrm>
            <a:off x="762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52400" y="990600"/>
            <a:ext cx="8763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23301" name="Line 5"/>
          <p:cNvSpPr>
            <a:spLocks noChangeShapeType="1"/>
          </p:cNvSpPr>
          <p:nvPr/>
        </p:nvSpPr>
        <p:spPr bwMode="auto">
          <a:xfrm>
            <a:off x="0" y="762000"/>
            <a:ext cx="9144000" cy="0"/>
          </a:xfrm>
          <a:prstGeom prst="line">
            <a:avLst/>
          </a:prstGeom>
          <a:noFill/>
          <a:ln w="57150">
            <a:solidFill>
              <a:srgbClr val="FBBA03"/>
            </a:solidFill>
            <a:round/>
            <a:headEnd/>
            <a:tailEnd/>
          </a:ln>
          <a:effectLst/>
        </p:spPr>
        <p:txBody>
          <a:bodyPr>
            <a:prstTxWarp prst="textNoShape">
              <a:avLst/>
            </a:prstTxWarp>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Lst>
  <p:transition spd="med"/>
  <p:timing>
    <p:tnLst>
      <p:par>
        <p:cTn id="1" dur="indefinite" restart="never" nodeType="tmRoot"/>
      </p:par>
    </p:tnLst>
  </p:timing>
  <p:txStyles>
    <p:titleStyle>
      <a:lvl1pPr algn="l" rtl="0" eaLnBrk="0" fontAlgn="base" hangingPunct="0">
        <a:spcBef>
          <a:spcPct val="0"/>
        </a:spcBef>
        <a:spcAft>
          <a:spcPct val="0"/>
        </a:spcAft>
        <a:defRPr sz="3000" b="0">
          <a:solidFill>
            <a:schemeClr val="tx2"/>
          </a:solidFill>
          <a:latin typeface="Baskerville"/>
          <a:ea typeface="+mj-ea"/>
          <a:cs typeface="Baskerville"/>
        </a:defRPr>
      </a:lvl1pPr>
      <a:lvl2pPr algn="l" rtl="0" eaLnBrk="0" fontAlgn="base" hangingPunct="0">
        <a:spcBef>
          <a:spcPct val="0"/>
        </a:spcBef>
        <a:spcAft>
          <a:spcPct val="0"/>
        </a:spcAft>
        <a:defRPr sz="3200" b="1">
          <a:solidFill>
            <a:schemeClr val="tx2"/>
          </a:solidFill>
          <a:latin typeface="Arial Rounded MT Bold" pitchFamily="-65" charset="0"/>
          <a:ea typeface="Arial" charset="0"/>
          <a:cs typeface="Arial" charset="0"/>
        </a:defRPr>
      </a:lvl2pPr>
      <a:lvl3pPr algn="l" rtl="0" eaLnBrk="0" fontAlgn="base" hangingPunct="0">
        <a:spcBef>
          <a:spcPct val="0"/>
        </a:spcBef>
        <a:spcAft>
          <a:spcPct val="0"/>
        </a:spcAft>
        <a:defRPr sz="3200" b="1">
          <a:solidFill>
            <a:schemeClr val="tx2"/>
          </a:solidFill>
          <a:latin typeface="Arial Rounded MT Bold" pitchFamily="-65" charset="0"/>
          <a:ea typeface="Arial" charset="0"/>
          <a:cs typeface="Arial" charset="0"/>
        </a:defRPr>
      </a:lvl3pPr>
      <a:lvl4pPr algn="l" rtl="0" eaLnBrk="0" fontAlgn="base" hangingPunct="0">
        <a:spcBef>
          <a:spcPct val="0"/>
        </a:spcBef>
        <a:spcAft>
          <a:spcPct val="0"/>
        </a:spcAft>
        <a:defRPr sz="3200" b="1">
          <a:solidFill>
            <a:schemeClr val="tx2"/>
          </a:solidFill>
          <a:latin typeface="Arial Rounded MT Bold" pitchFamily="-65" charset="0"/>
          <a:ea typeface="Arial" charset="0"/>
          <a:cs typeface="Arial" charset="0"/>
        </a:defRPr>
      </a:lvl4pPr>
      <a:lvl5pPr algn="l" rtl="0" eaLnBrk="0" fontAlgn="base" hangingPunct="0">
        <a:spcBef>
          <a:spcPct val="0"/>
        </a:spcBef>
        <a:spcAft>
          <a:spcPct val="0"/>
        </a:spcAft>
        <a:defRPr sz="3200" b="1">
          <a:solidFill>
            <a:schemeClr val="tx2"/>
          </a:solidFill>
          <a:latin typeface="Arial Rounded MT Bold" pitchFamily="-65" charset="0"/>
          <a:ea typeface="Arial" charset="0"/>
          <a:cs typeface="Arial" charset="0"/>
        </a:defRPr>
      </a:lvl5pPr>
      <a:lvl6pPr marL="457200" algn="l" rtl="0" fontAlgn="base">
        <a:spcBef>
          <a:spcPct val="0"/>
        </a:spcBef>
        <a:spcAft>
          <a:spcPct val="0"/>
        </a:spcAft>
        <a:defRPr sz="3200" b="1">
          <a:solidFill>
            <a:schemeClr val="tx2"/>
          </a:solidFill>
          <a:latin typeface="Comic Sans MS" charset="0"/>
          <a:ea typeface="Arial" charset="0"/>
          <a:cs typeface="Arial" charset="0"/>
        </a:defRPr>
      </a:lvl6pPr>
      <a:lvl7pPr marL="914400" algn="l" rtl="0" fontAlgn="base">
        <a:spcBef>
          <a:spcPct val="0"/>
        </a:spcBef>
        <a:spcAft>
          <a:spcPct val="0"/>
        </a:spcAft>
        <a:defRPr sz="3200" b="1">
          <a:solidFill>
            <a:schemeClr val="tx2"/>
          </a:solidFill>
          <a:latin typeface="Comic Sans MS" charset="0"/>
          <a:ea typeface="Arial" charset="0"/>
          <a:cs typeface="Arial" charset="0"/>
        </a:defRPr>
      </a:lvl7pPr>
      <a:lvl8pPr marL="1371600" algn="l" rtl="0" fontAlgn="base">
        <a:spcBef>
          <a:spcPct val="0"/>
        </a:spcBef>
        <a:spcAft>
          <a:spcPct val="0"/>
        </a:spcAft>
        <a:defRPr sz="3200" b="1">
          <a:solidFill>
            <a:schemeClr val="tx2"/>
          </a:solidFill>
          <a:latin typeface="Comic Sans MS" charset="0"/>
          <a:ea typeface="Arial" charset="0"/>
          <a:cs typeface="Arial" charset="0"/>
        </a:defRPr>
      </a:lvl8pPr>
      <a:lvl9pPr marL="1828800" algn="l" rtl="0" fontAlgn="base">
        <a:spcBef>
          <a:spcPct val="0"/>
        </a:spcBef>
        <a:spcAft>
          <a:spcPct val="0"/>
        </a:spcAft>
        <a:defRPr sz="3200" b="1">
          <a:solidFill>
            <a:schemeClr val="tx2"/>
          </a:solidFill>
          <a:latin typeface="Comic Sans MS" charset="0"/>
          <a:ea typeface="Arial" charset="0"/>
          <a:cs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Baskerville"/>
          <a:ea typeface="+mn-ea"/>
          <a:cs typeface="Baskerville"/>
        </a:defRPr>
      </a:lvl1pPr>
      <a:lvl2pPr marL="742950" indent="-285750" algn="l" rtl="0" eaLnBrk="0" fontAlgn="base" hangingPunct="0">
        <a:spcBef>
          <a:spcPct val="20000"/>
        </a:spcBef>
        <a:spcAft>
          <a:spcPct val="0"/>
        </a:spcAft>
        <a:buChar char="–"/>
        <a:defRPr sz="2000">
          <a:solidFill>
            <a:schemeClr val="accent2"/>
          </a:solidFill>
          <a:latin typeface="Baskerville"/>
          <a:ea typeface="+mn-ea"/>
          <a:cs typeface="Baskerville"/>
        </a:defRPr>
      </a:lvl2pPr>
      <a:lvl3pPr marL="1143000" indent="-228600" algn="l" rtl="0" eaLnBrk="0" fontAlgn="base" hangingPunct="0">
        <a:spcBef>
          <a:spcPct val="20000"/>
        </a:spcBef>
        <a:spcAft>
          <a:spcPct val="0"/>
        </a:spcAft>
        <a:buChar char="•"/>
        <a:defRPr sz="1800">
          <a:solidFill>
            <a:srgbClr val="800000"/>
          </a:solidFill>
          <a:latin typeface="Baskerville"/>
          <a:ea typeface="+mn-ea"/>
          <a:cs typeface="Baskerville"/>
        </a:defRPr>
      </a:lvl3pPr>
      <a:lvl4pPr marL="1600200" indent="-228600" algn="l" rtl="0" eaLnBrk="0" fontAlgn="base" hangingPunct="0">
        <a:spcBef>
          <a:spcPct val="20000"/>
        </a:spcBef>
        <a:spcAft>
          <a:spcPct val="0"/>
        </a:spcAft>
        <a:buChar char="–"/>
        <a:defRPr sz="1800">
          <a:solidFill>
            <a:schemeClr val="tx1"/>
          </a:solidFill>
          <a:latin typeface="Baskerville"/>
          <a:ea typeface="+mn-ea"/>
          <a:cs typeface="Baskerville"/>
        </a:defRPr>
      </a:lvl4pPr>
      <a:lvl5pPr marL="2057400" indent="-228600" algn="l" rtl="0" eaLnBrk="0" fontAlgn="base" hangingPunct="0">
        <a:spcBef>
          <a:spcPct val="20000"/>
        </a:spcBef>
        <a:spcAft>
          <a:spcPct val="0"/>
        </a:spcAft>
        <a:buChar char="»"/>
        <a:defRPr sz="1600">
          <a:solidFill>
            <a:schemeClr val="tx1"/>
          </a:solidFill>
          <a:latin typeface="Baskerville"/>
          <a:ea typeface="+mn-ea"/>
          <a:cs typeface="Baskerville"/>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df"/><Relationship Id="rId4" Type="http://schemas.openxmlformats.org/officeDocument/2006/relationships/image" Target="../media/image29.pdf"/><Relationship Id="rId5" Type="http://schemas.openxmlformats.org/officeDocument/2006/relationships/image" Target="../media/image30.png"/><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7.pdf"/><Relationship Id="rId9" Type="http://schemas.openxmlformats.org/officeDocument/2006/relationships/image" Target="../media/image34.png"/><Relationship Id="rId3" Type="http://schemas.openxmlformats.org/officeDocument/2006/relationships/image" Target="../media/image28.png"/><Relationship Id="rId6" Type="http://schemas.openxmlformats.org/officeDocument/2006/relationships/image" Target="../media/image31.pdf"/></Relationships>
</file>

<file path=ppt/slides/_rels/slide12.xml.rels><?xml version="1.0" encoding="UTF-8" standalone="yes"?>
<Relationships xmlns="http://schemas.openxmlformats.org/package/2006/relationships"><Relationship Id="rId8" Type="http://schemas.openxmlformats.org/officeDocument/2006/relationships/image" Target="../media/image33.pdf"/><Relationship Id="rId4" Type="http://schemas.openxmlformats.org/officeDocument/2006/relationships/image" Target="../media/image29.pdf"/><Relationship Id="rId5" Type="http://schemas.openxmlformats.org/officeDocument/2006/relationships/image" Target="../media/image30.png"/><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7.pdf"/><Relationship Id="rId9" Type="http://schemas.openxmlformats.org/officeDocument/2006/relationships/image" Target="../media/image34.png"/><Relationship Id="rId3" Type="http://schemas.openxmlformats.org/officeDocument/2006/relationships/image" Target="../media/image28.png"/><Relationship Id="rId6" Type="http://schemas.openxmlformats.org/officeDocument/2006/relationships/image" Target="../media/image31.pdf"/></Relationships>
</file>

<file path=ppt/slides/_rels/slide13.xml.rels><?xml version="1.0" encoding="UTF-8" standalone="yes"?>
<Relationships xmlns="http://schemas.openxmlformats.org/package/2006/relationships"><Relationship Id="rId8" Type="http://schemas.openxmlformats.org/officeDocument/2006/relationships/image" Target="../media/image40.pdf"/><Relationship Id="rId4" Type="http://schemas.openxmlformats.org/officeDocument/2006/relationships/image" Target="../media/image37.png"/><Relationship Id="rId5" Type="http://schemas.openxmlformats.org/officeDocument/2006/relationships/oleObject" Target="../embeddings/Microsoft_Equation2.bin"/><Relationship Id="rId7" Type="http://schemas.openxmlformats.org/officeDocument/2006/relationships/image" Target="../media/image39.png"/><Relationship Id="rId1" Type="http://schemas.openxmlformats.org/officeDocument/2006/relationships/vmlDrawing" Target="../drawings/vmlDrawing2.vml"/><Relationship Id="rId2" Type="http://schemas.openxmlformats.org/officeDocument/2006/relationships/slideLayout" Target="../slideLayouts/slideLayout2.xml"/><Relationship Id="rId9" Type="http://schemas.openxmlformats.org/officeDocument/2006/relationships/image" Target="../media/image41.png"/><Relationship Id="rId3" Type="http://schemas.openxmlformats.org/officeDocument/2006/relationships/image" Target="../media/image36.pdf"/><Relationship Id="rId6" Type="http://schemas.openxmlformats.org/officeDocument/2006/relationships/image" Target="../media/image38.pdf"/></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4" Type="http://schemas.openxmlformats.org/officeDocument/2006/relationships/image" Target="../media/image43.png"/><Relationship Id="rId5" Type="http://schemas.openxmlformats.org/officeDocument/2006/relationships/image" Target="../media/image44.pdf"/><Relationship Id="rId7" Type="http://schemas.openxmlformats.org/officeDocument/2006/relationships/image" Target="../media/image46.pdf"/><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42.pdf"/><Relationship Id="rId6"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4" Type="http://schemas.openxmlformats.org/officeDocument/2006/relationships/oleObject" Target="../embeddings/Microsoft_Equation4.bin"/><Relationship Id="rId5" Type="http://schemas.openxmlformats.org/officeDocument/2006/relationships/image" Target="../media/image50.pdf"/><Relationship Id="rId7" Type="http://schemas.openxmlformats.org/officeDocument/2006/relationships/image" Target="../media/image46.pd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3.bin"/><Relationship Id="rId6"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4" Type="http://schemas.openxmlformats.org/officeDocument/2006/relationships/image" Target="../media/image43.png"/><Relationship Id="rId5" Type="http://schemas.openxmlformats.org/officeDocument/2006/relationships/image" Target="../media/image44.pdf"/><Relationship Id="rId7" Type="http://schemas.openxmlformats.org/officeDocument/2006/relationships/image" Target="../media/image46.pdf"/><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42.pdf"/><Relationship Id="rId6"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52.pdf"/></Relationships>
</file>

<file path=ppt/slides/_rels/slide19.xml.rels><?xml version="1.0" encoding="UTF-8" standalone="yes"?>
<Relationships xmlns="http://schemas.openxmlformats.org/package/2006/relationships"><Relationship Id="rId6" Type="http://schemas.openxmlformats.org/officeDocument/2006/relationships/image" Target="../media/image57.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54.pdf"/><Relationship Id="rId5" Type="http://schemas.openxmlformats.org/officeDocument/2006/relationships/image" Target="../media/image56.pdf"/></Relationships>
</file>

<file path=ppt/slides/_rels/slide2.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image" Target="../media/image60.pdf"/><Relationship Id="rId1" Type="http://schemas.openxmlformats.org/officeDocument/2006/relationships/slideLayout" Target="../slideLayouts/slideLayout2.xml"/><Relationship Id="rId2" Type="http://schemas.openxmlformats.org/officeDocument/2006/relationships/image" Target="../media/image58.pdf"/><Relationship Id="rId3" Type="http://schemas.openxmlformats.org/officeDocument/2006/relationships/image" Target="../media/image59.png"/><Relationship Id="rId5" Type="http://schemas.openxmlformats.org/officeDocument/2006/relationships/image" Target="../media/image61.png"/></Relationships>
</file>

<file path=ppt/slides/_rels/slide21.xml.rels><?xml version="1.0" encoding="UTF-8" standalone="yes"?>
<Relationships xmlns="http://schemas.openxmlformats.org/package/2006/relationships"><Relationship Id="rId4" Type="http://schemas.openxmlformats.org/officeDocument/2006/relationships/image" Target="../media/image64.emf"/><Relationship Id="rId1" Type="http://schemas.openxmlformats.org/officeDocument/2006/relationships/slideLayout" Target="../slideLayouts/slideLayout2.xml"/><Relationship Id="rId2" Type="http://schemas.openxmlformats.org/officeDocument/2006/relationships/image" Target="../media/image62.pdf"/><Relationship Id="rId3"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69.emf"/><Relationship Id="rId4" Type="http://schemas.openxmlformats.org/officeDocument/2006/relationships/image" Target="../media/image67.pdf"/><Relationship Id="rId10" Type="http://schemas.openxmlformats.org/officeDocument/2006/relationships/image" Target="../media/image71.png"/><Relationship Id="rId5" Type="http://schemas.openxmlformats.org/officeDocument/2006/relationships/image" Target="../media/image68.png"/><Relationship Id="rId7"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image" Target="../media/image65.pdf"/><Relationship Id="rId9" Type="http://schemas.openxmlformats.org/officeDocument/2006/relationships/image" Target="../media/image70.pdf"/><Relationship Id="rId3" Type="http://schemas.openxmlformats.org/officeDocument/2006/relationships/image" Target="../media/image66.png"/><Relationship Id="rId6" Type="http://schemas.openxmlformats.org/officeDocument/2006/relationships/image" Target="../media/image62.pdf"/></Relationships>
</file>

<file path=ppt/slides/_rels/slide23.xml.rels><?xml version="1.0" encoding="UTF-8" standalone="yes"?>
<Relationships xmlns="http://schemas.openxmlformats.org/package/2006/relationships"><Relationship Id="rId4" Type="http://schemas.openxmlformats.org/officeDocument/2006/relationships/image" Target="../media/image74.pdf"/><Relationship Id="rId5" Type="http://schemas.openxmlformats.org/officeDocument/2006/relationships/image" Target="../media/image75.png"/><Relationship Id="rId7"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72.pdf"/><Relationship Id="rId3" Type="http://schemas.openxmlformats.org/officeDocument/2006/relationships/image" Target="../media/image73.png"/><Relationship Id="rId6" Type="http://schemas.openxmlformats.org/officeDocument/2006/relationships/image" Target="../media/image76.pdf"/></Relationships>
</file>

<file path=ppt/slides/_rels/slide24.xml.rels><?xml version="1.0" encoding="UTF-8" standalone="yes"?>
<Relationships xmlns="http://schemas.openxmlformats.org/package/2006/relationships"><Relationship Id="rId4" Type="http://schemas.openxmlformats.org/officeDocument/2006/relationships/image" Target="../media/image79.pdf"/><Relationship Id="rId5" Type="http://schemas.openxmlformats.org/officeDocument/2006/relationships/image" Target="../media/image80.png"/><Relationship Id="rId7" Type="http://schemas.openxmlformats.org/officeDocument/2006/relationships/image" Target="../media/image82.pn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5.bin"/><Relationship Id="rId6" Type="http://schemas.openxmlformats.org/officeDocument/2006/relationships/image" Target="../media/image81.pdf"/></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4" Type="http://schemas.openxmlformats.org/officeDocument/2006/relationships/oleObject" Target="../embeddings/Microsoft_Equation7.bin"/><Relationship Id="rId5" Type="http://schemas.openxmlformats.org/officeDocument/2006/relationships/image" Target="../media/image85.pdf"/><Relationship Id="rId7" Type="http://schemas.openxmlformats.org/officeDocument/2006/relationships/image" Target="../media/image87.pd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Microsoft_Equation6.bin"/><Relationship Id="rId6" Type="http://schemas.openxmlformats.org/officeDocument/2006/relationships/image" Target="../media/image86.png"/></Relationships>
</file>

<file path=ppt/slides/_rels/slide26.xml.rels><?xml version="1.0" encoding="UTF-8" standalone="yes"?>
<Relationships xmlns="http://schemas.openxmlformats.org/package/2006/relationships"><Relationship Id="rId2" Type="http://schemas.openxmlformats.org/officeDocument/2006/relationships/image" Target="../media/image89.pdf"/><Relationship Id="rId3" Type="http://schemas.openxmlformats.org/officeDocument/2006/relationships/image" Target="../media/image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4" Type="http://schemas.openxmlformats.org/officeDocument/2006/relationships/image" Target="../media/image103.png"/><Relationship Id="rId4" Type="http://schemas.openxmlformats.org/officeDocument/2006/relationships/image" Target="../media/image93.pdf"/><Relationship Id="rId7" Type="http://schemas.openxmlformats.org/officeDocument/2006/relationships/image" Target="../media/image96.png"/><Relationship Id="rId11"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95.pdf"/><Relationship Id="rId16" Type="http://schemas.openxmlformats.org/officeDocument/2006/relationships/image" Target="../media/image105.png"/><Relationship Id="rId8" Type="http://schemas.openxmlformats.org/officeDocument/2006/relationships/image" Target="../media/image97.pdf"/><Relationship Id="rId13" Type="http://schemas.openxmlformats.org/officeDocument/2006/relationships/image" Target="../media/image102.png"/><Relationship Id="rId10" Type="http://schemas.openxmlformats.org/officeDocument/2006/relationships/image" Target="../media/image99.pdf"/><Relationship Id="rId5" Type="http://schemas.openxmlformats.org/officeDocument/2006/relationships/image" Target="../media/image94.png"/><Relationship Id="rId15" Type="http://schemas.openxmlformats.org/officeDocument/2006/relationships/image" Target="../media/image104.pdf"/><Relationship Id="rId12" Type="http://schemas.openxmlformats.org/officeDocument/2006/relationships/image" Target="../media/image101.pdf"/><Relationship Id="rId17" Type="http://schemas.openxmlformats.org/officeDocument/2006/relationships/image" Target="../media/image106.jpeg"/><Relationship Id="rId19" Type="http://schemas.openxmlformats.org/officeDocument/2006/relationships/image" Target="../media/image108.png"/><Relationship Id="rId2" Type="http://schemas.openxmlformats.org/officeDocument/2006/relationships/image" Target="../media/image91.pdf"/><Relationship Id="rId9" Type="http://schemas.openxmlformats.org/officeDocument/2006/relationships/image" Target="../media/image98.png"/><Relationship Id="rId3" Type="http://schemas.openxmlformats.org/officeDocument/2006/relationships/image" Target="../media/image92.png"/><Relationship Id="rId18" Type="http://schemas.openxmlformats.org/officeDocument/2006/relationships/image" Target="../media/image107.pdf"/></Relationships>
</file>

<file path=ppt/slides/_rels/slide28.xml.rels><?xml version="1.0" encoding="UTF-8" standalone="yes"?>
<Relationships xmlns="http://schemas.openxmlformats.org/package/2006/relationships"><Relationship Id="rId2" Type="http://schemas.openxmlformats.org/officeDocument/2006/relationships/image" Target="../media/image109.jpeg"/><Relationship Id="rId3" Type="http://schemas.openxmlformats.org/officeDocument/2006/relationships/image" Target="../media/image1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4" Type="http://schemas.openxmlformats.org/officeDocument/2006/relationships/image" Target="../media/image123.png"/><Relationship Id="rId4" Type="http://schemas.openxmlformats.org/officeDocument/2006/relationships/image" Target="../media/image113.jpeg"/><Relationship Id="rId7" Type="http://schemas.openxmlformats.org/officeDocument/2006/relationships/image" Target="../media/image116.pdf"/><Relationship Id="rId11" Type="http://schemas.openxmlformats.org/officeDocument/2006/relationships/image" Target="../media/image120.pdf"/><Relationship Id="rId1" Type="http://schemas.openxmlformats.org/officeDocument/2006/relationships/slideLayout" Target="../slideLayouts/slideLayout2.xml"/><Relationship Id="rId6" Type="http://schemas.openxmlformats.org/officeDocument/2006/relationships/image" Target="../media/image115.png"/><Relationship Id="rId8" Type="http://schemas.openxmlformats.org/officeDocument/2006/relationships/image" Target="../media/image117.png"/><Relationship Id="rId13" Type="http://schemas.openxmlformats.org/officeDocument/2006/relationships/image" Target="../media/image122.pdf"/><Relationship Id="rId10" Type="http://schemas.openxmlformats.org/officeDocument/2006/relationships/image" Target="../media/image119.png"/><Relationship Id="rId5" Type="http://schemas.openxmlformats.org/officeDocument/2006/relationships/image" Target="../media/image114.pdf"/><Relationship Id="rId15" Type="http://schemas.openxmlformats.org/officeDocument/2006/relationships/image" Target="../media/image124.jpeg"/><Relationship Id="rId12" Type="http://schemas.openxmlformats.org/officeDocument/2006/relationships/image" Target="../media/image121.png"/><Relationship Id="rId2" Type="http://schemas.openxmlformats.org/officeDocument/2006/relationships/image" Target="../media/image111.pdf"/><Relationship Id="rId9" Type="http://schemas.openxmlformats.org/officeDocument/2006/relationships/image" Target="../media/image118.pdf"/><Relationship Id="rId3" Type="http://schemas.openxmlformats.org/officeDocument/2006/relationships/image" Target="../media/image112.pn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4" Type="http://schemas.openxmlformats.org/officeDocument/2006/relationships/image" Target="../media/image137.pdf"/><Relationship Id="rId4" Type="http://schemas.openxmlformats.org/officeDocument/2006/relationships/image" Target="../media/image127.pdf"/><Relationship Id="rId7" Type="http://schemas.openxmlformats.org/officeDocument/2006/relationships/image" Target="../media/image130.png"/><Relationship Id="rId11"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29.pdf"/><Relationship Id="rId8" Type="http://schemas.openxmlformats.org/officeDocument/2006/relationships/image" Target="../media/image131.pdf"/><Relationship Id="rId13" Type="http://schemas.openxmlformats.org/officeDocument/2006/relationships/image" Target="../media/image136.png"/><Relationship Id="rId10" Type="http://schemas.openxmlformats.org/officeDocument/2006/relationships/image" Target="../media/image133.pdf"/><Relationship Id="rId5" Type="http://schemas.openxmlformats.org/officeDocument/2006/relationships/image" Target="../media/image128.png"/><Relationship Id="rId15" Type="http://schemas.openxmlformats.org/officeDocument/2006/relationships/image" Target="../media/image138.png"/><Relationship Id="rId12" Type="http://schemas.openxmlformats.org/officeDocument/2006/relationships/image" Target="../media/image135.pdf"/><Relationship Id="rId2" Type="http://schemas.openxmlformats.org/officeDocument/2006/relationships/image" Target="../media/image125.pdf"/><Relationship Id="rId9" Type="http://schemas.openxmlformats.org/officeDocument/2006/relationships/image" Target="../media/image132.png"/><Relationship Id="rId3" Type="http://schemas.openxmlformats.org/officeDocument/2006/relationships/image" Target="../media/image126.png"/></Relationships>
</file>

<file path=ppt/slides/_rels/slide31.xml.rels><?xml version="1.0" encoding="UTF-8" standalone="yes"?>
<Relationships xmlns="http://schemas.openxmlformats.org/package/2006/relationships"><Relationship Id="rId4" Type="http://schemas.openxmlformats.org/officeDocument/2006/relationships/image" Target="../media/image141.pdf"/><Relationship Id="rId5" Type="http://schemas.openxmlformats.org/officeDocument/2006/relationships/image" Target="../media/image142.png"/><Relationship Id="rId7" Type="http://schemas.openxmlformats.org/officeDocument/2006/relationships/image" Target="../media/image144.png"/><Relationship Id="rId1" Type="http://schemas.openxmlformats.org/officeDocument/2006/relationships/slideLayout" Target="../slideLayouts/slideLayout2.xml"/><Relationship Id="rId2" Type="http://schemas.openxmlformats.org/officeDocument/2006/relationships/image" Target="../media/image139.pdf"/><Relationship Id="rId3" Type="http://schemas.openxmlformats.org/officeDocument/2006/relationships/image" Target="../media/image140.png"/><Relationship Id="rId6" Type="http://schemas.openxmlformats.org/officeDocument/2006/relationships/image" Target="../media/image143.pdf"/></Relationships>
</file>

<file path=ppt/slides/_rels/slide32.xml.rels><?xml version="1.0" encoding="UTF-8" standalone="yes"?>
<Relationships xmlns="http://schemas.openxmlformats.org/package/2006/relationships"><Relationship Id="rId2" Type="http://schemas.openxmlformats.org/officeDocument/2006/relationships/image" Target="../media/image145.jpeg"/><Relationship Id="rId3" Type="http://schemas.openxmlformats.org/officeDocument/2006/relationships/image" Target="../media/image1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image" Target="../media/image149.pdf"/><Relationship Id="rId7" Type="http://schemas.openxmlformats.org/officeDocument/2006/relationships/image" Target="../media/image152.png"/><Relationship Id="rId11"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51.pdf"/><Relationship Id="rId8" Type="http://schemas.openxmlformats.org/officeDocument/2006/relationships/image" Target="../media/image153.pdf"/><Relationship Id="rId13" Type="http://schemas.openxmlformats.org/officeDocument/2006/relationships/image" Target="../media/image158.png"/><Relationship Id="rId10" Type="http://schemas.openxmlformats.org/officeDocument/2006/relationships/image" Target="../media/image155.pdf"/><Relationship Id="rId5" Type="http://schemas.openxmlformats.org/officeDocument/2006/relationships/image" Target="../media/image150.png"/><Relationship Id="rId12" Type="http://schemas.openxmlformats.org/officeDocument/2006/relationships/image" Target="../media/image157.pdf"/><Relationship Id="rId2" Type="http://schemas.openxmlformats.org/officeDocument/2006/relationships/image" Target="../media/image147.pdf"/><Relationship Id="rId9" Type="http://schemas.openxmlformats.org/officeDocument/2006/relationships/image" Target="../media/image154.png"/><Relationship Id="rId3" Type="http://schemas.openxmlformats.org/officeDocument/2006/relationships/image" Target="../media/image148.png"/></Relationships>
</file>

<file path=ppt/slides/_rels/slide34.xml.rels><?xml version="1.0" encoding="UTF-8" standalone="yes"?>
<Relationships xmlns="http://schemas.openxmlformats.org/package/2006/relationships"><Relationship Id="rId8" Type="http://schemas.openxmlformats.org/officeDocument/2006/relationships/image" Target="../media/image165.pdf"/><Relationship Id="rId4" Type="http://schemas.openxmlformats.org/officeDocument/2006/relationships/image" Target="../media/image161.pdf"/><Relationship Id="rId10" Type="http://schemas.openxmlformats.org/officeDocument/2006/relationships/image" Target="../media/image157.pdf"/><Relationship Id="rId5" Type="http://schemas.openxmlformats.org/officeDocument/2006/relationships/image" Target="../media/image162.png"/><Relationship Id="rId7" Type="http://schemas.openxmlformats.org/officeDocument/2006/relationships/image" Target="../media/image164.png"/><Relationship Id="rId11" Type="http://schemas.openxmlformats.org/officeDocument/2006/relationships/image" Target="../media/image158.png"/><Relationship Id="rId1" Type="http://schemas.openxmlformats.org/officeDocument/2006/relationships/slideLayout" Target="../slideLayouts/slideLayout2.xml"/><Relationship Id="rId2" Type="http://schemas.openxmlformats.org/officeDocument/2006/relationships/image" Target="../media/image159.pdf"/><Relationship Id="rId9" Type="http://schemas.openxmlformats.org/officeDocument/2006/relationships/image" Target="../media/image166.png"/><Relationship Id="rId3" Type="http://schemas.openxmlformats.org/officeDocument/2006/relationships/image" Target="../media/image160.png"/><Relationship Id="rId6" Type="http://schemas.openxmlformats.org/officeDocument/2006/relationships/image" Target="../media/image163.pd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9.pdf"/><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image" Target="../media/image14.pdf"/><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df"/><Relationship Id="rId4" Type="http://schemas.openxmlformats.org/officeDocument/2006/relationships/image" Target="../media/image17.pdf"/><Relationship Id="rId5" Type="http://schemas.openxmlformats.org/officeDocument/2006/relationships/image" Target="../media/image18.png"/><Relationship Id="rId7"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2.xml"/><Relationship Id="rId9" Type="http://schemas.openxmlformats.org/officeDocument/2006/relationships/image" Target="../media/image22.png"/><Relationship Id="rId3" Type="http://schemas.openxmlformats.org/officeDocument/2006/relationships/oleObject" Target="../embeddings/Microsoft_Equation1.bin"/><Relationship Id="rId6" Type="http://schemas.openxmlformats.org/officeDocument/2006/relationships/image" Target="../media/image19.pdf"/></Relationships>
</file>

<file path=ppt/slides/_rels/slide9.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24.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2400" y="76200"/>
            <a:ext cx="8793162" cy="1254125"/>
          </a:xfrm>
          <a:prstGeom prst="rect">
            <a:avLst/>
          </a:prstGeom>
          <a:noFill/>
          <a:ln w="0" cap="flat" cmpd="tri" algn="ctr">
            <a:noFill/>
            <a:prstDash val="solid"/>
            <a:miter lim="800000"/>
            <a:headEnd type="none" w="med" len="med"/>
            <a:tailEnd type="none" w="med" len="med"/>
          </a:ln>
          <a:effectLst>
            <a:glow rad="101600">
              <a:srgbClr val="FBBA03">
                <a:alpha val="75000"/>
              </a:srgbClr>
            </a:glo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0">
                <a:solidFill>
                  <a:schemeClr val="tx2"/>
                </a:solidFill>
                <a:latin typeface="Baskerville"/>
                <a:ea typeface="+mj-ea"/>
                <a:cs typeface="Baskerville"/>
              </a:defRPr>
            </a:lvl1pPr>
            <a:lvl2pPr algn="l" rtl="0" eaLnBrk="0" fontAlgn="base" hangingPunct="0">
              <a:spcBef>
                <a:spcPct val="0"/>
              </a:spcBef>
              <a:spcAft>
                <a:spcPct val="0"/>
              </a:spcAft>
              <a:defRPr sz="3200" b="1">
                <a:solidFill>
                  <a:schemeClr val="tx2"/>
                </a:solidFill>
                <a:latin typeface="Arial Rounded MT Bold" pitchFamily="-65" charset="0"/>
                <a:ea typeface="Arial" charset="0"/>
                <a:cs typeface="Arial" charset="0"/>
              </a:defRPr>
            </a:lvl2pPr>
            <a:lvl3pPr algn="l" rtl="0" eaLnBrk="0" fontAlgn="base" hangingPunct="0">
              <a:spcBef>
                <a:spcPct val="0"/>
              </a:spcBef>
              <a:spcAft>
                <a:spcPct val="0"/>
              </a:spcAft>
              <a:defRPr sz="3200" b="1">
                <a:solidFill>
                  <a:schemeClr val="tx2"/>
                </a:solidFill>
                <a:latin typeface="Arial Rounded MT Bold" pitchFamily="-65" charset="0"/>
                <a:ea typeface="Arial" charset="0"/>
                <a:cs typeface="Arial" charset="0"/>
              </a:defRPr>
            </a:lvl3pPr>
            <a:lvl4pPr algn="l" rtl="0" eaLnBrk="0" fontAlgn="base" hangingPunct="0">
              <a:spcBef>
                <a:spcPct val="0"/>
              </a:spcBef>
              <a:spcAft>
                <a:spcPct val="0"/>
              </a:spcAft>
              <a:defRPr sz="3200" b="1">
                <a:solidFill>
                  <a:schemeClr val="tx2"/>
                </a:solidFill>
                <a:latin typeface="Arial Rounded MT Bold" pitchFamily="-65" charset="0"/>
                <a:ea typeface="Arial" charset="0"/>
                <a:cs typeface="Arial" charset="0"/>
              </a:defRPr>
            </a:lvl4pPr>
            <a:lvl5pPr algn="l" rtl="0" eaLnBrk="0" fontAlgn="base" hangingPunct="0">
              <a:spcBef>
                <a:spcPct val="0"/>
              </a:spcBef>
              <a:spcAft>
                <a:spcPct val="0"/>
              </a:spcAft>
              <a:defRPr sz="3200" b="1">
                <a:solidFill>
                  <a:schemeClr val="tx2"/>
                </a:solidFill>
                <a:latin typeface="Arial Rounded MT Bold" pitchFamily="-65" charset="0"/>
                <a:ea typeface="Arial" charset="0"/>
                <a:cs typeface="Arial" charset="0"/>
              </a:defRPr>
            </a:lvl5pPr>
            <a:lvl6pPr marL="457200" algn="l" rtl="0" fontAlgn="base">
              <a:spcBef>
                <a:spcPct val="0"/>
              </a:spcBef>
              <a:spcAft>
                <a:spcPct val="0"/>
              </a:spcAft>
              <a:defRPr sz="3200" b="1">
                <a:solidFill>
                  <a:schemeClr val="tx2"/>
                </a:solidFill>
                <a:latin typeface="Comic Sans MS" charset="0"/>
                <a:ea typeface="Arial" charset="0"/>
                <a:cs typeface="Arial" charset="0"/>
              </a:defRPr>
            </a:lvl6pPr>
            <a:lvl7pPr marL="914400" algn="l" rtl="0" fontAlgn="base">
              <a:spcBef>
                <a:spcPct val="0"/>
              </a:spcBef>
              <a:spcAft>
                <a:spcPct val="0"/>
              </a:spcAft>
              <a:defRPr sz="3200" b="1">
                <a:solidFill>
                  <a:schemeClr val="tx2"/>
                </a:solidFill>
                <a:latin typeface="Comic Sans MS" charset="0"/>
                <a:ea typeface="Arial" charset="0"/>
                <a:cs typeface="Arial" charset="0"/>
              </a:defRPr>
            </a:lvl7pPr>
            <a:lvl8pPr marL="1371600" algn="l" rtl="0" fontAlgn="base">
              <a:spcBef>
                <a:spcPct val="0"/>
              </a:spcBef>
              <a:spcAft>
                <a:spcPct val="0"/>
              </a:spcAft>
              <a:defRPr sz="3200" b="1">
                <a:solidFill>
                  <a:schemeClr val="tx2"/>
                </a:solidFill>
                <a:latin typeface="Comic Sans MS" charset="0"/>
                <a:ea typeface="Arial" charset="0"/>
                <a:cs typeface="Arial" charset="0"/>
              </a:defRPr>
            </a:lvl8pPr>
            <a:lvl9pPr marL="1828800" algn="l" rtl="0" fontAlgn="base">
              <a:spcBef>
                <a:spcPct val="0"/>
              </a:spcBef>
              <a:spcAft>
                <a:spcPct val="0"/>
              </a:spcAft>
              <a:defRPr sz="3200" b="1">
                <a:solidFill>
                  <a:schemeClr val="tx2"/>
                </a:solidFill>
                <a:latin typeface="Comic Sans MS" charset="0"/>
                <a:ea typeface="Arial" charset="0"/>
                <a:cs typeface="Arial" charset="0"/>
              </a:defRPr>
            </a:lvl9pPr>
          </a:lstStyle>
          <a:p>
            <a:pPr algn="ctr" eaLnBrk="1" hangingPunct="1">
              <a:defRPr/>
            </a:pPr>
            <a:r>
              <a:rPr lang="en-US" sz="4000" dirty="0" smtClean="0"/>
              <a:t>The Complex Braid of Communication and Control</a:t>
            </a:r>
          </a:p>
        </p:txBody>
      </p:sp>
      <p:sp>
        <p:nvSpPr>
          <p:cNvPr id="6" name="Text Box 12"/>
          <p:cNvSpPr txBox="1">
            <a:spLocks noChangeArrowheads="1"/>
          </p:cNvSpPr>
          <p:nvPr/>
        </p:nvSpPr>
        <p:spPr bwMode="auto">
          <a:xfrm>
            <a:off x="685800" y="4953000"/>
            <a:ext cx="7924800" cy="461665"/>
          </a:xfrm>
          <a:prstGeom prst="rect">
            <a:avLst/>
          </a:prstGeom>
          <a:noFill/>
          <a:ln w="9525">
            <a:noFill/>
            <a:miter lim="800000"/>
            <a:headEnd/>
            <a:tailEnd/>
          </a:ln>
        </p:spPr>
        <p:txBody>
          <a:bodyPr wrap="square">
            <a:prstTxWarp prst="textNoShape">
              <a:avLst/>
            </a:prstTxWarp>
            <a:spAutoFit/>
          </a:bodyPr>
          <a:lstStyle/>
          <a:p>
            <a:pPr algn="ctr">
              <a:spcBef>
                <a:spcPct val="0"/>
              </a:spcBef>
            </a:pPr>
            <a:r>
              <a:rPr lang="en-US" sz="2400" dirty="0" smtClean="0">
                <a:solidFill>
                  <a:schemeClr val="tx1"/>
                </a:solidFill>
                <a:latin typeface="Baskerville"/>
                <a:cs typeface="Baskerville"/>
              </a:rPr>
              <a:t>Massimo Franceschetti </a:t>
            </a:r>
            <a:endParaRPr lang="en-US" sz="2400" baseline="30000" dirty="0">
              <a:solidFill>
                <a:schemeClr val="tx1"/>
              </a:solidFill>
              <a:latin typeface="Baskerville"/>
              <a:cs typeface="Baskerville"/>
            </a:endParaRPr>
          </a:p>
        </p:txBody>
      </p:sp>
      <p:pic>
        <p:nvPicPr>
          <p:cNvPr id="5" name="Picture 4" descr="UCSD_Logo.gi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886200" y="5567351"/>
            <a:ext cx="1403800" cy="1138249"/>
          </a:xfrm>
          <a:prstGeom prst="rect">
            <a:avLst/>
          </a:prstGeom>
        </p:spPr>
      </p:pic>
      <p:pic>
        <p:nvPicPr>
          <p:cNvPr id="11" name="Picture 10" descr="Renoir 242.jpg"/>
          <p:cNvPicPr>
            <a:picLocks noChangeAspect="1"/>
          </p:cNvPicPr>
          <p:nvPr/>
        </p:nvPicPr>
        <p:blipFill>
          <a:blip r:embed="rId3"/>
          <a:stretch>
            <a:fillRect/>
          </a:stretch>
        </p:blipFill>
        <p:spPr>
          <a:xfrm>
            <a:off x="3291134" y="1524000"/>
            <a:ext cx="2652466" cy="32448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315534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Network-theoretic approach</a:t>
            </a:r>
            <a:endParaRPr lang="en-US" dirty="0"/>
          </a:p>
        </p:txBody>
      </p:sp>
      <p:sp>
        <p:nvSpPr>
          <p:cNvPr id="3" name="Content Placeholder 2"/>
          <p:cNvSpPr>
            <a:spLocks noGrp="1"/>
          </p:cNvSpPr>
          <p:nvPr>
            <p:ph idx="1"/>
          </p:nvPr>
        </p:nvSpPr>
        <p:spPr/>
        <p:txBody>
          <a:bodyPr/>
          <a:lstStyle/>
          <a:p>
            <a:r>
              <a:rPr lang="en-US" dirty="0" smtClean="0">
                <a:solidFill>
                  <a:srgbClr val="000000"/>
                </a:solidFill>
              </a:rPr>
              <a:t>A </a:t>
            </a:r>
            <a:r>
              <a:rPr lang="en-US" b="1" dirty="0" smtClean="0">
                <a:solidFill>
                  <a:srgbClr val="FF0000"/>
                </a:solidFill>
              </a:rPr>
              <a:t>packet-based </a:t>
            </a:r>
            <a:r>
              <a:rPr lang="en-US" dirty="0" smtClean="0">
                <a:solidFill>
                  <a:srgbClr val="000000"/>
                </a:solidFill>
              </a:rPr>
              <a:t>approach (a packet models a real number)</a:t>
            </a:r>
            <a:r>
              <a:rPr lang="en-US" b="1" dirty="0" smtClean="0">
                <a:solidFill>
                  <a:srgbClr val="FF0000"/>
                </a:solidFill>
              </a:rPr>
              <a:t>  </a:t>
            </a:r>
            <a:endParaRPr lang="en-US" dirty="0" smtClean="0">
              <a:solidFill>
                <a:srgbClr val="000000"/>
              </a:solidFill>
            </a:endParaRPr>
          </a:p>
          <a:p>
            <a:endParaRPr lang="en-US" dirty="0" smtClean="0">
              <a:solidFill>
                <a:srgbClr val="000000"/>
              </a:solidFill>
            </a:endParaRPr>
          </a:p>
          <a:p>
            <a:r>
              <a:rPr lang="en-US" dirty="0">
                <a:solidFill>
                  <a:srgbClr val="000000"/>
                </a:solidFill>
              </a:rPr>
              <a:t>Determine the </a:t>
            </a:r>
            <a:r>
              <a:rPr lang="en-US" b="1" dirty="0">
                <a:solidFill>
                  <a:srgbClr val="FF0000"/>
                </a:solidFill>
              </a:rPr>
              <a:t>critical packet loss probability </a:t>
            </a:r>
            <a:r>
              <a:rPr lang="en-US" dirty="0">
                <a:solidFill>
                  <a:srgbClr val="000000"/>
                </a:solidFill>
              </a:rPr>
              <a:t>above which the system cannot be stabilized by any control scheme</a:t>
            </a:r>
          </a:p>
          <a:p>
            <a:endParaRPr lang="en-US" dirty="0" smtClean="0">
              <a:solidFill>
                <a:srgbClr val="000000"/>
              </a:solidFill>
            </a:endParaRPr>
          </a:p>
          <a:p>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2110194" y="3276600"/>
            <a:ext cx="4343400" cy="2717727"/>
          </a:xfrm>
          <a:prstGeom prst="rect">
            <a:avLst/>
          </a:prstGeom>
        </p:spPr>
      </p:pic>
      <p:sp>
        <p:nvSpPr>
          <p:cNvPr id="6" name="TextBox 5"/>
          <p:cNvSpPr txBox="1"/>
          <p:nvPr/>
        </p:nvSpPr>
        <p:spPr>
          <a:xfrm>
            <a:off x="5852472" y="5867400"/>
            <a:ext cx="633006" cy="338554"/>
          </a:xfrm>
          <a:prstGeom prst="rect">
            <a:avLst/>
          </a:prstGeom>
          <a:noFill/>
        </p:spPr>
        <p:txBody>
          <a:bodyPr wrap="none" rtlCol="0">
            <a:spAutoFit/>
          </a:bodyPr>
          <a:lstStyle/>
          <a:p>
            <a:r>
              <a:rPr lang="en-US" sz="1600" dirty="0" smtClean="0">
                <a:solidFill>
                  <a:srgbClr val="000000"/>
                </a:solidFill>
              </a:rPr>
              <a:t>Time</a:t>
            </a:r>
            <a:endParaRPr lang="en-US" sz="1600" dirty="0">
              <a:solidFill>
                <a:srgbClr val="000000"/>
              </a:solidFill>
            </a:endParaRPr>
          </a:p>
        </p:txBody>
      </p:sp>
      <p:sp>
        <p:nvSpPr>
          <p:cNvPr id="7" name="TextBox 6"/>
          <p:cNvSpPr txBox="1"/>
          <p:nvPr/>
        </p:nvSpPr>
        <p:spPr>
          <a:xfrm>
            <a:off x="1600200" y="3429000"/>
            <a:ext cx="618078" cy="338554"/>
          </a:xfrm>
          <a:prstGeom prst="rect">
            <a:avLst/>
          </a:prstGeom>
          <a:noFill/>
        </p:spPr>
        <p:txBody>
          <a:bodyPr wrap="none" rtlCol="0">
            <a:spAutoFit/>
          </a:bodyPr>
          <a:lstStyle/>
          <a:p>
            <a:r>
              <a:rPr lang="en-US" sz="1600" dirty="0" smtClean="0">
                <a:solidFill>
                  <a:srgbClr val="000000"/>
                </a:solidFill>
              </a:rPr>
              <a:t>Rate</a:t>
            </a:r>
            <a:endParaRPr lang="en-US" sz="1600"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060864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152400" y="9906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Baskerville"/>
                <a:ea typeface="+mn-ea"/>
                <a:cs typeface="Baskerville"/>
              </a:rPr>
              <a:t>Tatikonda-Mitter</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 (IEEE-TAC 2002)</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p:txBody>
      </p:sp>
      <p:sp>
        <p:nvSpPr>
          <p:cNvPr id="2" name="Title 1"/>
          <p:cNvSpPr>
            <a:spLocks noGrp="1"/>
          </p:cNvSpPr>
          <p:nvPr>
            <p:ph type="title"/>
          </p:nvPr>
        </p:nvSpPr>
        <p:spPr/>
        <p:txBody>
          <a:bodyPr/>
          <a:lstStyle/>
          <a:p>
            <a:r>
              <a:rPr lang="en-US" dirty="0" smtClean="0"/>
              <a:t>Information-theoretic approach </a:t>
            </a:r>
            <a:endParaRPr lang="en-US" dirty="0"/>
          </a:p>
        </p:txBody>
      </p:sp>
      <p:grpSp>
        <p:nvGrpSpPr>
          <p:cNvPr id="36" name="Group 35"/>
          <p:cNvGrpSpPr/>
          <p:nvPr/>
        </p:nvGrpSpPr>
        <p:grpSpPr>
          <a:xfrm>
            <a:off x="533400" y="1676400"/>
            <a:ext cx="8001000" cy="4241800"/>
            <a:chOff x="533400" y="1676400"/>
            <a:chExt cx="8001000" cy="4241800"/>
          </a:xfrm>
        </p:grpSpPr>
        <p:grpSp>
          <p:nvGrpSpPr>
            <p:cNvPr id="33" name="Group 32"/>
            <p:cNvGrpSpPr/>
            <p:nvPr/>
          </p:nvGrpSpPr>
          <p:grpSpPr>
            <a:xfrm>
              <a:off x="1896522" y="3276600"/>
              <a:ext cx="4885278" cy="2641600"/>
              <a:chOff x="1896522" y="3454400"/>
              <a:chExt cx="4885278" cy="2641600"/>
            </a:xfrm>
          </p:grpSpPr>
          <p:pic>
            <p:nvPicPr>
              <p:cNvPr id="21" name="Picture 20" descr="rateconstant.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514600" y="3454400"/>
                <a:ext cx="4025900" cy="2641600"/>
              </a:xfrm>
              <a:prstGeom prst="rect">
                <a:avLst/>
              </a:prstGeom>
            </p:spPr>
          </p:pic>
          <p:sp>
            <p:nvSpPr>
              <p:cNvPr id="23" name="TextBox 22"/>
              <p:cNvSpPr txBox="1"/>
              <p:nvPr/>
            </p:nvSpPr>
            <p:spPr>
              <a:xfrm>
                <a:off x="6148794" y="5715000"/>
                <a:ext cx="633006" cy="338554"/>
              </a:xfrm>
              <a:prstGeom prst="rect">
                <a:avLst/>
              </a:prstGeom>
              <a:noFill/>
            </p:spPr>
            <p:txBody>
              <a:bodyPr wrap="none" rtlCol="0">
                <a:spAutoFit/>
              </a:bodyPr>
              <a:lstStyle/>
              <a:p>
                <a:r>
                  <a:rPr lang="en-US" sz="1600" dirty="0" smtClean="0">
                    <a:solidFill>
                      <a:srgbClr val="000000"/>
                    </a:solidFill>
                  </a:rPr>
                  <a:t>Time</a:t>
                </a:r>
                <a:endParaRPr lang="en-US" sz="1600" dirty="0">
                  <a:solidFill>
                    <a:srgbClr val="000000"/>
                  </a:solidFill>
                </a:endParaRPr>
              </a:p>
            </p:txBody>
          </p:sp>
          <p:sp>
            <p:nvSpPr>
              <p:cNvPr id="24" name="TextBox 23"/>
              <p:cNvSpPr txBox="1"/>
              <p:nvPr/>
            </p:nvSpPr>
            <p:spPr>
              <a:xfrm>
                <a:off x="1896522" y="3657600"/>
                <a:ext cx="618078" cy="338554"/>
              </a:xfrm>
              <a:prstGeom prst="rect">
                <a:avLst/>
              </a:prstGeom>
              <a:noFill/>
            </p:spPr>
            <p:txBody>
              <a:bodyPr wrap="none" rtlCol="0">
                <a:spAutoFit/>
              </a:bodyPr>
              <a:lstStyle/>
              <a:p>
                <a:r>
                  <a:rPr lang="en-US" sz="1600" dirty="0" smtClean="0">
                    <a:solidFill>
                      <a:srgbClr val="000000"/>
                    </a:solidFill>
                  </a:rPr>
                  <a:t>Rate</a:t>
                </a:r>
                <a:endParaRPr lang="en-US" sz="1600" dirty="0">
                  <a:solidFill>
                    <a:srgbClr val="000000"/>
                  </a:solidFill>
                </a:endParaRPr>
              </a:p>
            </p:txBody>
          </p:sp>
        </p:grpSp>
        <p:grpSp>
          <p:nvGrpSpPr>
            <p:cNvPr id="35" name="Group 34"/>
            <p:cNvGrpSpPr/>
            <p:nvPr/>
          </p:nvGrpSpPr>
          <p:grpSpPr>
            <a:xfrm>
              <a:off x="533400" y="1676400"/>
              <a:ext cx="8001000" cy="1715854"/>
              <a:chOff x="533400" y="1676400"/>
              <a:chExt cx="8001000" cy="1715854"/>
            </a:xfrm>
          </p:grpSpPr>
          <p:sp>
            <p:nvSpPr>
              <p:cNvPr id="34" name="Rectangle 33"/>
              <p:cNvSpPr/>
              <p:nvPr/>
            </p:nvSpPr>
            <p:spPr>
              <a:xfrm>
                <a:off x="533400" y="1676400"/>
                <a:ext cx="8001000" cy="1715854"/>
              </a:xfrm>
              <a:prstGeom prst="rect">
                <a:avLst/>
              </a:prstGeom>
            </p:spPr>
            <p:txBody>
              <a:bodyPr wrap="square">
                <a:spAutoFit/>
              </a:bodyPr>
              <a:lstStyle/>
              <a:p>
                <a:pPr>
                  <a:spcBef>
                    <a:spcPts val="720"/>
                  </a:spcBef>
                </a:pPr>
                <a:r>
                  <a:rPr lang="en-US" sz="2200" dirty="0" smtClean="0">
                    <a:solidFill>
                      <a:srgbClr val="000000"/>
                    </a:solidFill>
                    <a:latin typeface="Baskerville"/>
                    <a:ea typeface="Baskerville"/>
                    <a:cs typeface="Baskerville"/>
                  </a:rPr>
                  <a:t>Rate process:                          known at the transmitter</a:t>
                </a:r>
              </a:p>
              <a:p>
                <a:pPr>
                  <a:spcBef>
                    <a:spcPts val="720"/>
                  </a:spcBef>
                </a:pPr>
                <a:r>
                  <a:rPr lang="en-US" sz="2200" dirty="0" smtClean="0">
                    <a:solidFill>
                      <a:srgbClr val="000000"/>
                    </a:solidFill>
                    <a:latin typeface="Baskerville"/>
                    <a:ea typeface="Baskerville"/>
                    <a:cs typeface="Baskerville"/>
                  </a:rPr>
                  <a:t>Disturbances and initial state support: </a:t>
                </a:r>
                <a:r>
                  <a:rPr lang="en-US" sz="2200" dirty="0" smtClean="0">
                    <a:solidFill>
                      <a:srgbClr val="FF0000"/>
                    </a:solidFill>
                    <a:latin typeface="Baskerville"/>
                    <a:ea typeface="Baskerville"/>
                    <a:cs typeface="Baskerville"/>
                  </a:rPr>
                  <a:t>bounded</a:t>
                </a:r>
              </a:p>
              <a:p>
                <a:pPr>
                  <a:spcBef>
                    <a:spcPts val="720"/>
                  </a:spcBef>
                </a:pPr>
                <a:r>
                  <a:rPr lang="en-US" sz="2200" dirty="0" smtClean="0">
                    <a:solidFill>
                      <a:srgbClr val="000000"/>
                    </a:solidFill>
                    <a:latin typeface="Baskerville"/>
                    <a:ea typeface="Baskerville"/>
                    <a:cs typeface="Baskerville"/>
                  </a:rPr>
                  <a:t>Data rate theorem:</a:t>
                </a:r>
              </a:p>
              <a:p>
                <a:pPr>
                  <a:spcBef>
                    <a:spcPts val="720"/>
                  </a:spcBef>
                </a:pPr>
                <a:r>
                  <a:rPr lang="en-US" sz="2200" dirty="0" err="1" smtClean="0">
                    <a:solidFill>
                      <a:srgbClr val="FF0000"/>
                    </a:solidFill>
                    <a:latin typeface="Baskerville"/>
                    <a:ea typeface="Baskerville"/>
                    <a:cs typeface="Baskerville"/>
                  </a:rPr>
                  <a:t>a.s</a:t>
                </a:r>
                <a:r>
                  <a:rPr lang="en-US" sz="2200" dirty="0" smtClean="0">
                    <a:solidFill>
                      <a:srgbClr val="FF0000"/>
                    </a:solidFill>
                    <a:latin typeface="Baskerville"/>
                    <a:ea typeface="Baskerville"/>
                    <a:cs typeface="Baskerville"/>
                  </a:rPr>
                  <a:t>.</a:t>
                </a:r>
                <a:r>
                  <a:rPr lang="en-US" sz="2200" dirty="0" smtClean="0">
                    <a:solidFill>
                      <a:srgbClr val="000000"/>
                    </a:solidFill>
                    <a:latin typeface="Baskerville"/>
                    <a:ea typeface="Baskerville"/>
                    <a:cs typeface="Baskerville"/>
                  </a:rPr>
                  <a:t> stability</a:t>
                </a:r>
              </a:p>
            </p:txBody>
          </p:sp>
          <p:pic>
            <p:nvPicPr>
              <p:cNvPr id="25" name="Picture 2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209800" y="1752600"/>
                <a:ext cx="1600200" cy="286992"/>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895600" y="2649279"/>
                <a:ext cx="2133600" cy="322521"/>
              </a:xfrm>
              <a:prstGeom prst="rect">
                <a:avLst/>
              </a:prstGeom>
            </p:spPr>
          </p:pic>
        </p:grpSp>
      </p:grpSp>
      <p:grpSp>
        <p:nvGrpSpPr>
          <p:cNvPr id="18" name="Group 17"/>
          <p:cNvGrpSpPr/>
          <p:nvPr/>
        </p:nvGrpSpPr>
        <p:grpSpPr>
          <a:xfrm>
            <a:off x="0" y="5638800"/>
            <a:ext cx="8763000" cy="1099235"/>
            <a:chOff x="0" y="5758765"/>
            <a:chExt cx="8763000" cy="1099235"/>
          </a:xfrm>
        </p:grpSpPr>
        <p:sp>
          <p:nvSpPr>
            <p:cNvPr id="31" name="Content Placeholder 2"/>
            <p:cNvSpPr txBox="1">
              <a:spLocks/>
            </p:cNvSpPr>
            <p:nvPr/>
          </p:nvSpPr>
          <p:spPr bwMode="auto">
            <a:xfrm>
              <a:off x="0" y="5758765"/>
              <a:ext cx="8763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solidFill>
                    <a:srgbClr val="000000"/>
                  </a:solidFill>
                  <a:latin typeface="Baskerville"/>
                  <a:cs typeface="Baskerville"/>
                </a:rPr>
                <a:t>Generalizes to vector case as:</a:t>
              </a: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p:txBody>
        </p:sp>
        <p:pic>
          <p:nvPicPr>
            <p:cNvPr id="16" name="Picture 15"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362200" y="6190934"/>
              <a:ext cx="2362200" cy="667066"/>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6197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152400" y="9906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Nair-Evans (SIAM-JCO 2004)</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p:txBody>
      </p:sp>
      <p:sp>
        <p:nvSpPr>
          <p:cNvPr id="2" name="Title 1"/>
          <p:cNvSpPr>
            <a:spLocks noGrp="1"/>
          </p:cNvSpPr>
          <p:nvPr>
            <p:ph type="title"/>
          </p:nvPr>
        </p:nvSpPr>
        <p:spPr/>
        <p:txBody>
          <a:bodyPr/>
          <a:lstStyle/>
          <a:p>
            <a:r>
              <a:rPr lang="en-US" dirty="0" smtClean="0"/>
              <a:t>Information-theoretic approach </a:t>
            </a:r>
            <a:endParaRPr lang="en-US" dirty="0"/>
          </a:p>
        </p:txBody>
      </p:sp>
      <p:grpSp>
        <p:nvGrpSpPr>
          <p:cNvPr id="12" name="Group 11"/>
          <p:cNvGrpSpPr/>
          <p:nvPr/>
        </p:nvGrpSpPr>
        <p:grpSpPr>
          <a:xfrm>
            <a:off x="609600" y="1524000"/>
            <a:ext cx="7543800" cy="4572000"/>
            <a:chOff x="609600" y="1524000"/>
            <a:chExt cx="7543800" cy="4572000"/>
          </a:xfrm>
        </p:grpSpPr>
        <p:sp>
          <p:nvSpPr>
            <p:cNvPr id="11" name="Rectangle 10"/>
            <p:cNvSpPr/>
            <p:nvPr/>
          </p:nvSpPr>
          <p:spPr>
            <a:xfrm>
              <a:off x="609600" y="1524000"/>
              <a:ext cx="7543800" cy="1990288"/>
            </a:xfrm>
            <a:prstGeom prst="rect">
              <a:avLst/>
            </a:prstGeom>
          </p:spPr>
          <p:txBody>
            <a:bodyPr wrap="square">
              <a:spAutoFit/>
            </a:bodyPr>
            <a:lstStyle/>
            <a:p>
              <a:pPr>
                <a:spcBef>
                  <a:spcPts val="720"/>
                </a:spcBef>
              </a:pPr>
              <a:r>
                <a:rPr lang="en-US" sz="2000" dirty="0" smtClean="0">
                  <a:solidFill>
                    <a:srgbClr val="000000"/>
                  </a:solidFill>
                  <a:latin typeface="Baskerville"/>
                  <a:ea typeface="Baskerville"/>
                  <a:cs typeface="Baskerville"/>
                </a:rPr>
                <a:t>Rate process:                        known at the transmitter</a:t>
              </a:r>
            </a:p>
            <a:p>
              <a:pPr>
                <a:spcBef>
                  <a:spcPts val="720"/>
                </a:spcBef>
              </a:pPr>
              <a:r>
                <a:rPr lang="en-US" sz="2000" dirty="0" smtClean="0">
                  <a:solidFill>
                    <a:srgbClr val="000000"/>
                  </a:solidFill>
                  <a:latin typeface="Baskerville"/>
                  <a:ea typeface="Baskerville"/>
                  <a:cs typeface="Baskerville"/>
                </a:rPr>
                <a:t>Disturbances and initial state support: </a:t>
              </a:r>
              <a:r>
                <a:rPr lang="en-US" sz="2000" dirty="0" smtClean="0">
                  <a:solidFill>
                    <a:srgbClr val="FF0000"/>
                  </a:solidFill>
                  <a:latin typeface="Baskerville"/>
                  <a:ea typeface="Baskerville"/>
                  <a:cs typeface="Baskerville"/>
                </a:rPr>
                <a:t>unbounded</a:t>
              </a:r>
            </a:p>
            <a:p>
              <a:pPr>
                <a:spcBef>
                  <a:spcPts val="720"/>
                </a:spcBef>
              </a:pPr>
              <a:r>
                <a:rPr lang="en-US" sz="2000" dirty="0" smtClean="0">
                  <a:solidFill>
                    <a:srgbClr val="000000"/>
                  </a:solidFill>
                  <a:latin typeface="Baskerville"/>
                  <a:ea typeface="Baskerville"/>
                  <a:cs typeface="Baskerville"/>
                </a:rPr>
                <a:t>Bounded higher moment (e.g. Gaussian distribution)</a:t>
              </a:r>
              <a:endParaRPr lang="en-US" sz="2000" dirty="0" smtClean="0">
                <a:solidFill>
                  <a:srgbClr val="FF0000"/>
                </a:solidFill>
                <a:latin typeface="Baskerville"/>
                <a:ea typeface="Baskerville"/>
                <a:cs typeface="Baskerville"/>
              </a:endParaRPr>
            </a:p>
            <a:p>
              <a:pPr>
                <a:spcBef>
                  <a:spcPts val="720"/>
                </a:spcBef>
              </a:pPr>
              <a:r>
                <a:rPr lang="en-US" sz="2000" dirty="0" smtClean="0">
                  <a:solidFill>
                    <a:srgbClr val="000000"/>
                  </a:solidFill>
                  <a:latin typeface="Baskerville"/>
                  <a:ea typeface="Baskerville"/>
                  <a:cs typeface="Baskerville"/>
                </a:rPr>
                <a:t>Data rate theorem:</a:t>
              </a:r>
            </a:p>
            <a:p>
              <a:pPr>
                <a:spcBef>
                  <a:spcPts val="720"/>
                </a:spcBef>
              </a:pPr>
              <a:r>
                <a:rPr lang="en-US" sz="2000" dirty="0" smtClean="0">
                  <a:solidFill>
                    <a:srgbClr val="FF0000"/>
                  </a:solidFill>
                  <a:latin typeface="Baskerville"/>
                  <a:ea typeface="Baskerville"/>
                  <a:cs typeface="Baskerville"/>
                </a:rPr>
                <a:t>Second moment </a:t>
              </a:r>
              <a:r>
                <a:rPr lang="en-US" sz="2000" dirty="0" smtClean="0">
                  <a:solidFill>
                    <a:srgbClr val="000000"/>
                  </a:solidFill>
                  <a:latin typeface="Baskerville"/>
                  <a:ea typeface="Baskerville"/>
                  <a:cs typeface="Baskerville"/>
                </a:rPr>
                <a:t>stability</a:t>
              </a:r>
              <a:endParaRPr lang="en-US" sz="2000" dirty="0"/>
            </a:p>
          </p:txBody>
        </p:sp>
        <p:pic>
          <p:nvPicPr>
            <p:cNvPr id="21" name="Picture 20" descr="rateconstant.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514600" y="3454400"/>
              <a:ext cx="4025900" cy="2641600"/>
            </a:xfrm>
            <a:prstGeom prst="rect">
              <a:avLst/>
            </a:prstGeom>
          </p:spPr>
        </p:pic>
        <p:sp>
          <p:nvSpPr>
            <p:cNvPr id="23" name="TextBox 22"/>
            <p:cNvSpPr txBox="1"/>
            <p:nvPr/>
          </p:nvSpPr>
          <p:spPr>
            <a:xfrm>
              <a:off x="6148794" y="5715000"/>
              <a:ext cx="633006" cy="338554"/>
            </a:xfrm>
            <a:prstGeom prst="rect">
              <a:avLst/>
            </a:prstGeom>
            <a:noFill/>
          </p:spPr>
          <p:txBody>
            <a:bodyPr wrap="none" rtlCol="0">
              <a:spAutoFit/>
            </a:bodyPr>
            <a:lstStyle/>
            <a:p>
              <a:r>
                <a:rPr lang="en-US" sz="1600" dirty="0" smtClean="0">
                  <a:solidFill>
                    <a:srgbClr val="000000"/>
                  </a:solidFill>
                </a:rPr>
                <a:t>Time</a:t>
              </a:r>
              <a:endParaRPr lang="en-US" sz="1600" dirty="0">
                <a:solidFill>
                  <a:srgbClr val="000000"/>
                </a:solidFill>
              </a:endParaRPr>
            </a:p>
          </p:txBody>
        </p:sp>
        <p:sp>
          <p:nvSpPr>
            <p:cNvPr id="24" name="TextBox 23"/>
            <p:cNvSpPr txBox="1"/>
            <p:nvPr/>
          </p:nvSpPr>
          <p:spPr>
            <a:xfrm>
              <a:off x="1896522" y="3657600"/>
              <a:ext cx="618078" cy="338554"/>
            </a:xfrm>
            <a:prstGeom prst="rect">
              <a:avLst/>
            </a:prstGeom>
            <a:noFill/>
          </p:spPr>
          <p:txBody>
            <a:bodyPr wrap="none" rtlCol="0">
              <a:spAutoFit/>
            </a:bodyPr>
            <a:lstStyle/>
            <a:p>
              <a:r>
                <a:rPr lang="en-US" sz="1600" dirty="0" smtClean="0">
                  <a:solidFill>
                    <a:srgbClr val="000000"/>
                  </a:solidFill>
                </a:rPr>
                <a:t>Rate</a:t>
              </a:r>
              <a:endParaRPr lang="en-US" sz="1600" dirty="0">
                <a:solidFill>
                  <a:srgbClr val="000000"/>
                </a:solidFill>
              </a:endParaRPr>
            </a:p>
          </p:txBody>
        </p:sp>
        <p:pic>
          <p:nvPicPr>
            <p:cNvPr id="25" name="Picture 2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209800" y="1676400"/>
              <a:ext cx="1295400" cy="232327"/>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819400" y="2819400"/>
              <a:ext cx="1905000" cy="287965"/>
            </a:xfrm>
            <a:prstGeom prst="rect">
              <a:avLst/>
            </a:prstGeom>
          </p:spPr>
        </p:pic>
      </p:grpSp>
      <p:grpSp>
        <p:nvGrpSpPr>
          <p:cNvPr id="14" name="Group 13"/>
          <p:cNvGrpSpPr/>
          <p:nvPr/>
        </p:nvGrpSpPr>
        <p:grpSpPr>
          <a:xfrm>
            <a:off x="0" y="5638800"/>
            <a:ext cx="8763000" cy="1099235"/>
            <a:chOff x="0" y="5758765"/>
            <a:chExt cx="8763000" cy="1099235"/>
          </a:xfrm>
        </p:grpSpPr>
        <p:sp>
          <p:nvSpPr>
            <p:cNvPr id="15" name="Content Placeholder 2"/>
            <p:cNvSpPr txBox="1">
              <a:spLocks/>
            </p:cNvSpPr>
            <p:nvPr/>
          </p:nvSpPr>
          <p:spPr bwMode="auto">
            <a:xfrm>
              <a:off x="0" y="5758765"/>
              <a:ext cx="8763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solidFill>
                    <a:srgbClr val="000000"/>
                  </a:solidFill>
                  <a:latin typeface="Baskerville"/>
                  <a:cs typeface="Baskerville"/>
                </a:rPr>
                <a:t>Generalizes to vector case as:</a:t>
              </a: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p:txBody>
        </p:sp>
        <p:pic>
          <p:nvPicPr>
            <p:cNvPr id="16" name="Picture 15"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362200" y="6190934"/>
              <a:ext cx="2362200" cy="667066"/>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6197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p:sp>
        <p:nvSpPr>
          <p:cNvPr id="23" name="Content Placeholder 2"/>
          <p:cNvSpPr>
            <a:spLocks noGrp="1"/>
          </p:cNvSpPr>
          <p:nvPr>
            <p:ph idx="1"/>
          </p:nvPr>
        </p:nvSpPr>
        <p:spPr>
          <a:xfrm>
            <a:off x="152400" y="762000"/>
            <a:ext cx="8458200" cy="1219200"/>
          </a:xfrm>
        </p:spPr>
        <p:txBody>
          <a:bodyPr/>
          <a:lstStyle/>
          <a:p>
            <a:pPr lvl="1">
              <a:buNone/>
            </a:pPr>
            <a:endParaRPr lang="en-US" dirty="0" smtClean="0">
              <a:solidFill>
                <a:srgbClr val="000000"/>
              </a:solidFill>
            </a:endParaRPr>
          </a:p>
          <a:p>
            <a:r>
              <a:rPr lang="en-US" sz="2200" dirty="0" smtClean="0">
                <a:solidFill>
                  <a:srgbClr val="000000"/>
                </a:solidFill>
              </a:rPr>
              <a:t>Want to compensate for the expansion of the state during the communication process</a:t>
            </a:r>
          </a:p>
          <a:p>
            <a:endParaRPr lang="en-US" sz="2400" dirty="0" smtClean="0">
              <a:solidFill>
                <a:srgbClr val="000000"/>
              </a:solidFill>
            </a:endParaRPr>
          </a:p>
          <a:p>
            <a:pPr>
              <a:buNone/>
            </a:pPr>
            <a:endParaRPr lang="en-US" dirty="0">
              <a:solidFill>
                <a:srgbClr val="000000"/>
              </a:solidFill>
            </a:endParaRPr>
          </a:p>
        </p:txBody>
      </p:sp>
      <p:pic>
        <p:nvPicPr>
          <p:cNvPr id="24" name="Picture 2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200400" y="2846804"/>
            <a:ext cx="2286000" cy="411079"/>
          </a:xfrm>
          <a:prstGeom prst="rect">
            <a:avLst/>
          </a:prstGeom>
        </p:spPr>
      </p:pic>
      <p:grpSp>
        <p:nvGrpSpPr>
          <p:cNvPr id="35" name="Group 34"/>
          <p:cNvGrpSpPr/>
          <p:nvPr/>
        </p:nvGrpSpPr>
        <p:grpSpPr>
          <a:xfrm>
            <a:off x="609600" y="4800600"/>
            <a:ext cx="7543800" cy="1828800"/>
            <a:chOff x="609600" y="4800600"/>
            <a:chExt cx="7543800" cy="1828800"/>
          </a:xfrm>
        </p:grpSpPr>
        <p:sp>
          <p:nvSpPr>
            <p:cNvPr id="5" name="Rectangle 4"/>
            <p:cNvSpPr/>
            <p:nvPr/>
          </p:nvSpPr>
          <p:spPr bwMode="auto">
            <a:xfrm>
              <a:off x="2057400" y="5257800"/>
              <a:ext cx="152400" cy="9144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sp>
          <p:nvSpPr>
            <p:cNvPr id="6" name="TextBox 5"/>
            <p:cNvSpPr txBox="1"/>
            <p:nvPr/>
          </p:nvSpPr>
          <p:spPr>
            <a:xfrm>
              <a:off x="609600" y="5452646"/>
              <a:ext cx="1600200" cy="338554"/>
            </a:xfrm>
            <a:prstGeom prst="rect">
              <a:avLst/>
            </a:prstGeom>
            <a:noFill/>
          </p:spPr>
          <p:txBody>
            <a:bodyPr wrap="square" rtlCol="0">
              <a:spAutoFit/>
            </a:bodyPr>
            <a:lstStyle/>
            <a:p>
              <a:pPr>
                <a:spcBef>
                  <a:spcPts val="0"/>
                </a:spcBef>
              </a:pPr>
              <a:r>
                <a:rPr lang="en-US" sz="1600" dirty="0" smtClean="0">
                  <a:solidFill>
                    <a:schemeClr val="tx1"/>
                  </a:solidFill>
                </a:rPr>
                <a:t>State variance</a:t>
              </a:r>
              <a:endParaRPr lang="en-US" sz="1600" dirty="0">
                <a:solidFill>
                  <a:schemeClr val="tx1"/>
                </a:solidFill>
              </a:endParaRPr>
            </a:p>
          </p:txBody>
        </p:sp>
        <p:cxnSp>
          <p:nvCxnSpPr>
            <p:cNvPr id="7" name="Straight Arrow Connector 6"/>
            <p:cNvCxnSpPr/>
            <p:nvPr/>
          </p:nvCxnSpPr>
          <p:spPr bwMode="auto">
            <a:xfrm>
              <a:off x="2565400" y="5715000"/>
              <a:ext cx="162560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8" name="Rectangle 7"/>
            <p:cNvSpPr/>
            <p:nvPr/>
          </p:nvSpPr>
          <p:spPr bwMode="auto">
            <a:xfrm>
              <a:off x="4267200" y="4800600"/>
              <a:ext cx="152400" cy="18288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sp>
          <p:nvSpPr>
            <p:cNvPr id="9" name="TextBox 8"/>
            <p:cNvSpPr txBox="1"/>
            <p:nvPr/>
          </p:nvSpPr>
          <p:spPr>
            <a:xfrm>
              <a:off x="2781453" y="5427246"/>
              <a:ext cx="1028547" cy="338554"/>
            </a:xfrm>
            <a:prstGeom prst="rect">
              <a:avLst/>
            </a:prstGeom>
            <a:noFill/>
          </p:spPr>
          <p:txBody>
            <a:bodyPr wrap="none" rtlCol="0">
              <a:spAutoFit/>
            </a:bodyPr>
            <a:lstStyle/>
            <a:p>
              <a:r>
                <a:rPr lang="en-US" sz="1600" dirty="0" smtClean="0">
                  <a:solidFill>
                    <a:schemeClr val="tx1"/>
                  </a:solidFill>
                </a:rPr>
                <a:t>instability</a:t>
              </a:r>
              <a:endParaRPr lang="en-US" sz="1600" dirty="0">
                <a:solidFill>
                  <a:schemeClr val="tx1"/>
                </a:solidFill>
              </a:endParaRPr>
            </a:p>
          </p:txBody>
        </p:sp>
        <p:cxnSp>
          <p:nvCxnSpPr>
            <p:cNvPr id="10" name="Straight Arrow Connector 9"/>
            <p:cNvCxnSpPr/>
            <p:nvPr/>
          </p:nvCxnSpPr>
          <p:spPr bwMode="auto">
            <a:xfrm rot="5400000">
              <a:off x="3734594" y="5715000"/>
              <a:ext cx="1828006" cy="79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bwMode="auto">
            <a:xfrm>
              <a:off x="5410200" y="5715000"/>
              <a:ext cx="162560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3" name="Rectangle 12"/>
            <p:cNvSpPr/>
            <p:nvPr/>
          </p:nvSpPr>
          <p:spPr bwMode="auto">
            <a:xfrm>
              <a:off x="7239000" y="5486400"/>
              <a:ext cx="1524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sp>
          <p:nvSpPr>
            <p:cNvPr id="14" name="TextBox 13"/>
            <p:cNvSpPr txBox="1"/>
            <p:nvPr/>
          </p:nvSpPr>
          <p:spPr>
            <a:xfrm>
              <a:off x="5486400" y="5422900"/>
              <a:ext cx="1507444" cy="338554"/>
            </a:xfrm>
            <a:prstGeom prst="rect">
              <a:avLst/>
            </a:prstGeom>
            <a:noFill/>
          </p:spPr>
          <p:txBody>
            <a:bodyPr wrap="none" rtlCol="0">
              <a:spAutoFit/>
            </a:bodyPr>
            <a:lstStyle/>
            <a:p>
              <a:r>
                <a:rPr lang="en-US" sz="1600" i="1" dirty="0" smtClean="0">
                  <a:solidFill>
                    <a:schemeClr val="tx1"/>
                  </a:solidFill>
                </a:rPr>
                <a:t>R</a:t>
              </a:r>
              <a:r>
                <a:rPr lang="en-US" sz="1600" dirty="0" smtClean="0">
                  <a:solidFill>
                    <a:schemeClr val="tx1"/>
                  </a:solidFill>
                </a:rPr>
                <a:t>-bit message</a:t>
              </a:r>
              <a:endParaRPr lang="en-US" sz="1600" dirty="0">
                <a:solidFill>
                  <a:schemeClr val="tx1"/>
                </a:solidFill>
              </a:endParaRPr>
            </a:p>
          </p:txBody>
        </p:sp>
        <p:cxnSp>
          <p:nvCxnSpPr>
            <p:cNvPr id="15" name="Straight Arrow Connector 14"/>
            <p:cNvCxnSpPr/>
            <p:nvPr/>
          </p:nvCxnSpPr>
          <p:spPr bwMode="auto">
            <a:xfrm>
              <a:off x="7696200" y="5029200"/>
              <a:ext cx="0" cy="457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bwMode="auto">
            <a:xfrm flipV="1">
              <a:off x="7696200" y="5943600"/>
              <a:ext cx="0" cy="457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aphicFrame>
          <p:nvGraphicFramePr>
            <p:cNvPr id="18" name="Object 17"/>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2601555"/>
                </p:ext>
              </p:extLst>
            </p:nvPr>
          </p:nvGraphicFramePr>
          <p:xfrm>
            <a:off x="4721225" y="5235575"/>
            <a:ext cx="514350" cy="596900"/>
          </p:xfrm>
          <a:graphic>
            <a:graphicData uri="http://schemas.openxmlformats.org/presentationml/2006/ole">
              <p:oleObj spid="_x0000_s393351" name="Equation" r:id="rId5" imgW="241300" imgH="279400" progId="Equation.3">
                <p:embed/>
              </p:oleObj>
            </a:graphicData>
          </a:graphic>
        </p:graphicFrame>
        <p:pic>
          <p:nvPicPr>
            <p:cNvPr id="29" name="Picture 2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7467600" y="5562600"/>
              <a:ext cx="685800" cy="290146"/>
            </a:xfrm>
            <a:prstGeom prst="rect">
              <a:avLst/>
            </a:prstGeom>
          </p:spPr>
        </p:pic>
      </p:grpSp>
      <p:sp>
        <p:nvSpPr>
          <p:cNvPr id="31" name="Content Placeholder 2"/>
          <p:cNvSpPr txBox="1">
            <a:spLocks/>
          </p:cNvSpPr>
          <p:nvPr/>
        </p:nvSpPr>
        <p:spPr bwMode="auto">
          <a:xfrm>
            <a:off x="228600" y="1828800"/>
            <a:ext cx="9448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At each time step, the </a:t>
            </a:r>
            <a:r>
              <a:rPr kumimoji="0" lang="en-US" sz="2200" b="0" i="0" u="none" strike="noStrike" kern="0" cap="none" spc="0" normalizeH="0" baseline="0" noProof="0" dirty="0" smtClean="0">
                <a:ln>
                  <a:noFill/>
                </a:ln>
                <a:solidFill>
                  <a:srgbClr val="FF0000"/>
                </a:solidFill>
                <a:effectLst/>
                <a:uLnTx/>
                <a:uFillTx/>
                <a:latin typeface="Baskerville"/>
                <a:ea typeface="+mn-ea"/>
                <a:cs typeface="Baskerville"/>
              </a:rPr>
              <a:t>uncertainty</a:t>
            </a:r>
            <a:r>
              <a:rPr kumimoji="0" lang="en-US" sz="2200" b="0" i="0" u="none" strike="noStrike" kern="0" cap="none" spc="0" normalizeH="0" noProof="0" dirty="0" smtClean="0">
                <a:ln>
                  <a:noFill/>
                </a:ln>
                <a:solidFill>
                  <a:srgbClr val="FF0000"/>
                </a:solidFill>
                <a:effectLst/>
                <a:uLnTx/>
                <a:uFillTx/>
                <a:latin typeface="Baskerville"/>
                <a:ea typeface="+mn-ea"/>
                <a:cs typeface="Baskerville"/>
              </a:rPr>
              <a:t> volume </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of the state</a:t>
            </a: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sp>
        <p:nvSpPr>
          <p:cNvPr id="32" name="Content Placeholder 2"/>
          <p:cNvSpPr txBox="1">
            <a:spLocks/>
          </p:cNvSpPr>
          <p:nvPr/>
        </p:nvSpPr>
        <p:spPr bwMode="auto">
          <a:xfrm>
            <a:off x="304800" y="29718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Keep the product less than one for second moment stability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34" name="Picture 33"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733800" y="4038600"/>
            <a:ext cx="1447800" cy="32864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619736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152400" y="9906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Martins-</a:t>
            </a:r>
            <a:r>
              <a:rPr kumimoji="0" lang="en-US" sz="2000" b="0" i="0" u="none" strike="noStrike" kern="0" cap="none" spc="0" normalizeH="0" baseline="0" noProof="0" dirty="0" err="1" smtClean="0">
                <a:ln>
                  <a:noFill/>
                </a:ln>
                <a:solidFill>
                  <a:srgbClr val="000000"/>
                </a:solidFill>
                <a:effectLst/>
                <a:uLnTx/>
                <a:uFillTx/>
                <a:latin typeface="Baskerville"/>
                <a:ea typeface="+mn-ea"/>
                <a:cs typeface="Baskerville"/>
              </a:rPr>
              <a:t>Dahleh</a:t>
            </a:r>
            <a:r>
              <a:rPr lang="en-US" sz="2000" kern="0" dirty="0" smtClean="0">
                <a:solidFill>
                  <a:srgbClr val="000000"/>
                </a:solidFill>
                <a:latin typeface="Baskerville"/>
                <a:cs typeface="Baskerville"/>
              </a:rPr>
              <a:t>-</a:t>
            </a:r>
            <a:r>
              <a:rPr lang="en-US" sz="2000" kern="0" dirty="0" err="1" smtClean="0">
                <a:solidFill>
                  <a:srgbClr val="000000"/>
                </a:solidFill>
                <a:latin typeface="Baskerville"/>
                <a:cs typeface="Baskerville"/>
              </a:rPr>
              <a:t>Elia</a:t>
            </a:r>
            <a:r>
              <a:rPr lang="en-US" sz="2000" kern="0" dirty="0" smtClean="0">
                <a:solidFill>
                  <a:srgbClr val="000000"/>
                </a:solidFill>
                <a:latin typeface="Baskerville"/>
                <a:cs typeface="Baskerville"/>
              </a:rPr>
              <a:t> </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(IEEE-TAC 2006)</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p:txBody>
      </p:sp>
      <p:sp>
        <p:nvSpPr>
          <p:cNvPr id="2" name="Title 1"/>
          <p:cNvSpPr>
            <a:spLocks noGrp="1"/>
          </p:cNvSpPr>
          <p:nvPr>
            <p:ph type="title"/>
          </p:nvPr>
        </p:nvSpPr>
        <p:spPr/>
        <p:txBody>
          <a:bodyPr/>
          <a:lstStyle/>
          <a:p>
            <a:r>
              <a:rPr lang="en-US" dirty="0" smtClean="0"/>
              <a:t>Information-theoretic approach </a:t>
            </a:r>
            <a:endParaRPr lang="en-US" dirty="0"/>
          </a:p>
        </p:txBody>
      </p:sp>
      <p:sp>
        <p:nvSpPr>
          <p:cNvPr id="9" name="Content Placeholder 2"/>
          <p:cNvSpPr txBox="1">
            <a:spLocks/>
          </p:cNvSpPr>
          <p:nvPr/>
        </p:nvSpPr>
        <p:spPr bwMode="auto">
          <a:xfrm>
            <a:off x="0" y="6019800"/>
            <a:ext cx="8763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solidFill>
                  <a:srgbClr val="FF0000"/>
                </a:solidFill>
                <a:latin typeface="Baskerville"/>
                <a:cs typeface="Baskerville"/>
              </a:rPr>
              <a:t>Scalar case only</a:t>
            </a:r>
            <a:endParaRPr kumimoji="0" lang="en-US" sz="2000" b="0" i="0" u="none" strike="noStrike" kern="0" cap="none" spc="0" normalizeH="0" baseline="0" noProof="0" dirty="0" smtClean="0">
              <a:ln>
                <a:noFill/>
              </a:ln>
              <a:solidFill>
                <a:srgbClr val="FF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p:txBody>
      </p:sp>
      <p:grpSp>
        <p:nvGrpSpPr>
          <p:cNvPr id="22" name="Group 21"/>
          <p:cNvGrpSpPr/>
          <p:nvPr/>
        </p:nvGrpSpPr>
        <p:grpSpPr>
          <a:xfrm>
            <a:off x="533400" y="1600200"/>
            <a:ext cx="8305800" cy="4724400"/>
            <a:chOff x="533400" y="1600200"/>
            <a:chExt cx="8305800" cy="4724400"/>
          </a:xfrm>
        </p:grpSpPr>
        <p:grpSp>
          <p:nvGrpSpPr>
            <p:cNvPr id="18" name="Group 17"/>
            <p:cNvGrpSpPr/>
            <p:nvPr/>
          </p:nvGrpSpPr>
          <p:grpSpPr>
            <a:xfrm>
              <a:off x="1961546" y="3657600"/>
              <a:ext cx="4515454" cy="2667000"/>
              <a:chOff x="1600801" y="3454612"/>
              <a:chExt cx="4979701" cy="2963108"/>
            </a:xfrm>
          </p:grpSpPr>
          <p:pic>
            <p:nvPicPr>
              <p:cNvPr id="11" name="Picture 10"/>
              <p:cNvPicPr>
                <a:picLocks noChangeAspect="1"/>
              </p:cNvPicPr>
              <p:nvPr/>
            </p:nvPicPr>
            <p:blipFill>
              <a:blip r:embed="rId2"/>
              <a:stretch>
                <a:fillRect/>
              </a:stretch>
            </p:blipFill>
            <p:spPr>
              <a:xfrm>
                <a:off x="2173602" y="3454612"/>
                <a:ext cx="4406900" cy="2819400"/>
              </a:xfrm>
              <a:prstGeom prst="rect">
                <a:avLst/>
              </a:prstGeom>
            </p:spPr>
          </p:pic>
          <p:sp>
            <p:nvSpPr>
              <p:cNvPr id="12" name="TextBox 11"/>
              <p:cNvSpPr txBox="1"/>
              <p:nvPr/>
            </p:nvSpPr>
            <p:spPr>
              <a:xfrm>
                <a:off x="1600801" y="3598996"/>
                <a:ext cx="747875" cy="338554"/>
              </a:xfrm>
              <a:prstGeom prst="rect">
                <a:avLst/>
              </a:prstGeom>
              <a:noFill/>
            </p:spPr>
            <p:txBody>
              <a:bodyPr wrap="none" rtlCol="0">
                <a:spAutoFit/>
              </a:bodyPr>
              <a:lstStyle/>
              <a:p>
                <a:pPr>
                  <a:spcBef>
                    <a:spcPts val="600"/>
                  </a:spcBef>
                </a:pPr>
                <a:r>
                  <a:rPr lang="en-US" sz="1600" dirty="0" smtClean="0">
                    <a:solidFill>
                      <a:srgbClr val="000000"/>
                    </a:solidFill>
                  </a:rPr>
                  <a:t>Rate</a:t>
                </a:r>
              </a:p>
            </p:txBody>
          </p:sp>
          <p:sp>
            <p:nvSpPr>
              <p:cNvPr id="13" name="TextBox 12"/>
              <p:cNvSpPr txBox="1"/>
              <p:nvPr/>
            </p:nvSpPr>
            <p:spPr>
              <a:xfrm>
                <a:off x="5893458" y="6079166"/>
                <a:ext cx="633006" cy="338554"/>
              </a:xfrm>
              <a:prstGeom prst="rect">
                <a:avLst/>
              </a:prstGeom>
              <a:noFill/>
            </p:spPr>
            <p:txBody>
              <a:bodyPr wrap="none" rtlCol="0">
                <a:spAutoFit/>
              </a:bodyPr>
              <a:lstStyle/>
              <a:p>
                <a:pPr>
                  <a:spcBef>
                    <a:spcPts val="600"/>
                  </a:spcBef>
                </a:pPr>
                <a:r>
                  <a:rPr lang="en-US" sz="1600" dirty="0" smtClean="0">
                    <a:solidFill>
                      <a:srgbClr val="000000"/>
                    </a:solidFill>
                  </a:rPr>
                  <a:t>Time</a:t>
                </a:r>
              </a:p>
            </p:txBody>
          </p:sp>
        </p:grpSp>
        <p:grpSp>
          <p:nvGrpSpPr>
            <p:cNvPr id="20" name="Group 19"/>
            <p:cNvGrpSpPr/>
            <p:nvPr/>
          </p:nvGrpSpPr>
          <p:grpSpPr>
            <a:xfrm>
              <a:off x="533400" y="1600200"/>
              <a:ext cx="8305800" cy="1990288"/>
              <a:chOff x="-76200" y="1713146"/>
              <a:chExt cx="8305800" cy="1990288"/>
            </a:xfrm>
          </p:grpSpPr>
          <p:sp>
            <p:nvSpPr>
              <p:cNvPr id="19" name="Rectangle 18"/>
              <p:cNvSpPr/>
              <p:nvPr/>
            </p:nvSpPr>
            <p:spPr>
              <a:xfrm>
                <a:off x="-76200" y="1713146"/>
                <a:ext cx="8305800" cy="1990288"/>
              </a:xfrm>
              <a:prstGeom prst="rect">
                <a:avLst/>
              </a:prstGeom>
            </p:spPr>
            <p:txBody>
              <a:bodyPr wrap="square">
                <a:spAutoFit/>
              </a:bodyPr>
              <a:lstStyle/>
              <a:p>
                <a:pPr>
                  <a:spcBef>
                    <a:spcPts val="720"/>
                  </a:spcBef>
                </a:pPr>
                <a:r>
                  <a:rPr lang="en-US" sz="2000" dirty="0" smtClean="0">
                    <a:solidFill>
                      <a:srgbClr val="000000"/>
                    </a:solidFill>
                    <a:latin typeface="Baskerville"/>
                    <a:ea typeface="Baskerville"/>
                    <a:cs typeface="Baskerville"/>
                  </a:rPr>
                  <a:t>Rate process:            </a:t>
                </a:r>
                <a:r>
                  <a:rPr lang="en-US" sz="2000" dirty="0" err="1" smtClean="0">
                    <a:solidFill>
                      <a:srgbClr val="000000"/>
                    </a:solidFill>
                    <a:latin typeface="Baskerville"/>
                    <a:ea typeface="Baskerville"/>
                    <a:cs typeface="Baskerville"/>
                  </a:rPr>
                  <a:t>i.i.d</a:t>
                </a:r>
                <a:r>
                  <a:rPr lang="en-US" sz="2000" dirty="0" smtClean="0">
                    <a:solidFill>
                      <a:srgbClr val="000000"/>
                    </a:solidFill>
                    <a:latin typeface="Baskerville"/>
                    <a:ea typeface="Baskerville"/>
                    <a:cs typeface="Baskerville"/>
                  </a:rPr>
                  <a:t> process distributed as </a:t>
                </a:r>
                <a:r>
                  <a:rPr lang="en-US" sz="2000" i="1" dirty="0" smtClean="0">
                    <a:solidFill>
                      <a:srgbClr val="000000"/>
                    </a:solidFill>
                    <a:latin typeface="Baskerville"/>
                    <a:ea typeface="Baskerville"/>
                    <a:cs typeface="Baskerville"/>
                  </a:rPr>
                  <a:t>R</a:t>
                </a:r>
              </a:p>
              <a:p>
                <a:pPr>
                  <a:spcBef>
                    <a:spcPts val="720"/>
                  </a:spcBef>
                </a:pPr>
                <a:r>
                  <a:rPr lang="en-US" sz="2000" dirty="0" smtClean="0">
                    <a:solidFill>
                      <a:srgbClr val="000000"/>
                    </a:solidFill>
                    <a:latin typeface="Baskerville"/>
                    <a:ea typeface="Baskerville"/>
                    <a:cs typeface="Baskerville"/>
                  </a:rPr>
                  <a:t>Disturbances and initial state support: </a:t>
                </a:r>
                <a:r>
                  <a:rPr lang="en-US" sz="2000" dirty="0" smtClean="0">
                    <a:solidFill>
                      <a:srgbClr val="FF0000"/>
                    </a:solidFill>
                    <a:latin typeface="Baskerville"/>
                    <a:ea typeface="Baskerville"/>
                    <a:cs typeface="Baskerville"/>
                  </a:rPr>
                  <a:t>bounded</a:t>
                </a:r>
              </a:p>
              <a:p>
                <a:pPr>
                  <a:spcBef>
                    <a:spcPts val="720"/>
                  </a:spcBef>
                </a:pPr>
                <a:r>
                  <a:rPr lang="en-US" sz="2000" dirty="0" smtClean="0">
                    <a:solidFill>
                      <a:srgbClr val="000000"/>
                    </a:solidFill>
                    <a:latin typeface="Baskerville"/>
                    <a:ea typeface="Baskerville"/>
                    <a:cs typeface="Baskerville"/>
                  </a:rPr>
                  <a:t>Causal knowledge channel: coder and decoder have knowledge of</a:t>
                </a:r>
                <a:endParaRPr lang="en-US" sz="2000" dirty="0" smtClean="0">
                  <a:solidFill>
                    <a:srgbClr val="FF0000"/>
                  </a:solidFill>
                  <a:latin typeface="Baskerville"/>
                  <a:ea typeface="Baskerville"/>
                  <a:cs typeface="Baskerville"/>
                </a:endParaRPr>
              </a:p>
              <a:p>
                <a:pPr>
                  <a:spcBef>
                    <a:spcPts val="720"/>
                  </a:spcBef>
                </a:pPr>
                <a:r>
                  <a:rPr lang="en-US" sz="2000" dirty="0" smtClean="0">
                    <a:solidFill>
                      <a:srgbClr val="000000"/>
                    </a:solidFill>
                    <a:latin typeface="Baskerville"/>
                    <a:ea typeface="Baskerville"/>
                    <a:cs typeface="Baskerville"/>
                  </a:rPr>
                  <a:t>Data rate theorem:</a:t>
                </a:r>
              </a:p>
              <a:p>
                <a:pPr>
                  <a:spcBef>
                    <a:spcPts val="720"/>
                  </a:spcBef>
                </a:pPr>
                <a:r>
                  <a:rPr lang="en-US" sz="2000" dirty="0" smtClean="0">
                    <a:solidFill>
                      <a:srgbClr val="FF0000"/>
                    </a:solidFill>
                    <a:latin typeface="Baskerville"/>
                    <a:ea typeface="Baskerville"/>
                    <a:cs typeface="Baskerville"/>
                  </a:rPr>
                  <a:t>Second moment </a:t>
                </a:r>
                <a:r>
                  <a:rPr lang="en-US" sz="2000" dirty="0" smtClean="0">
                    <a:solidFill>
                      <a:srgbClr val="000000"/>
                    </a:solidFill>
                    <a:latin typeface="Baskerville"/>
                    <a:ea typeface="Baskerville"/>
                    <a:cs typeface="Baskerville"/>
                  </a:rPr>
                  <a:t>stability</a:t>
                </a:r>
                <a:endParaRPr lang="en-US" sz="2000" dirty="0" smtClean="0"/>
              </a:p>
              <a:p>
                <a:pPr>
                  <a:spcBef>
                    <a:spcPts val="720"/>
                  </a:spcBef>
                </a:pPr>
                <a:endParaRPr lang="en-US" sz="2000" dirty="0" smtClean="0">
                  <a:solidFill>
                    <a:srgbClr val="000000"/>
                  </a:solidFill>
                  <a:latin typeface="Baskerville"/>
                  <a:ea typeface="Baskerville"/>
                  <a:cs typeface="Baskerville"/>
                </a:endParaRPr>
              </a:p>
            </p:txBody>
          </p:sp>
          <p:pic>
            <p:nvPicPr>
              <p:cNvPr id="15" name="Picture 1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858000" y="2551346"/>
                <a:ext cx="914400" cy="325464"/>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447800" y="1826092"/>
                <a:ext cx="550598" cy="268054"/>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133600" y="2956946"/>
                <a:ext cx="2057400" cy="356400"/>
              </a:xfrm>
              <a:prstGeom prst="rect">
                <a:avLst/>
              </a:prstGeom>
            </p:spPr>
          </p:pic>
        </p:gr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6197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p:grpSp>
        <p:nvGrpSpPr>
          <p:cNvPr id="4" name="Group 3"/>
          <p:cNvGrpSpPr/>
          <p:nvPr/>
        </p:nvGrpSpPr>
        <p:grpSpPr>
          <a:xfrm>
            <a:off x="381000" y="4495800"/>
            <a:ext cx="3760788" cy="1821355"/>
            <a:chOff x="381000" y="4960448"/>
            <a:chExt cx="3760788" cy="1821355"/>
          </a:xfrm>
        </p:grpSpPr>
        <p:sp>
          <p:nvSpPr>
            <p:cNvPr id="5" name="Rectangle 4"/>
            <p:cNvSpPr/>
            <p:nvPr/>
          </p:nvSpPr>
          <p:spPr bwMode="auto">
            <a:xfrm>
              <a:off x="1087437" y="5608320"/>
              <a:ext cx="152400" cy="64008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cxnSp>
          <p:nvCxnSpPr>
            <p:cNvPr id="6" name="Straight Arrow Connector 5"/>
            <p:cNvCxnSpPr/>
            <p:nvPr/>
          </p:nvCxnSpPr>
          <p:spPr bwMode="auto">
            <a:xfrm>
              <a:off x="1390243" y="5943600"/>
              <a:ext cx="162560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7" name="Rectangle 6"/>
            <p:cNvSpPr/>
            <p:nvPr/>
          </p:nvSpPr>
          <p:spPr bwMode="auto">
            <a:xfrm>
              <a:off x="3092043" y="5108448"/>
              <a:ext cx="152400" cy="1673352"/>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cxnSp>
          <p:nvCxnSpPr>
            <p:cNvPr id="8" name="Straight Arrow Connector 7"/>
            <p:cNvCxnSpPr/>
            <p:nvPr/>
          </p:nvCxnSpPr>
          <p:spPr bwMode="auto">
            <a:xfrm rot="16200000" flipH="1">
              <a:off x="2590799" y="5943600"/>
              <a:ext cx="1676402" cy="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aphicFrame>
          <p:nvGraphicFramePr>
            <p:cNvPr id="9" name="Object 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7803165"/>
                </p:ext>
              </p:extLst>
            </p:nvPr>
          </p:nvGraphicFramePr>
          <p:xfrm>
            <a:off x="3492500" y="5427663"/>
            <a:ext cx="649288" cy="895350"/>
          </p:xfrm>
          <a:graphic>
            <a:graphicData uri="http://schemas.openxmlformats.org/presentationml/2006/ole">
              <p:oleObj spid="_x0000_s500738" name="Equation" r:id="rId3" imgW="304800" imgH="419100" progId="Equation.3">
                <p:embed/>
              </p:oleObj>
            </a:graphicData>
          </a:graphic>
        </p:graphicFrame>
        <p:sp>
          <p:nvSpPr>
            <p:cNvPr id="10" name="TextBox 9"/>
            <p:cNvSpPr txBox="1"/>
            <p:nvPr/>
          </p:nvSpPr>
          <p:spPr>
            <a:xfrm>
              <a:off x="1731499" y="5562600"/>
              <a:ext cx="949132" cy="369332"/>
            </a:xfrm>
            <a:prstGeom prst="rect">
              <a:avLst/>
            </a:prstGeom>
            <a:noFill/>
          </p:spPr>
          <p:txBody>
            <a:bodyPr wrap="none" rtlCol="0">
              <a:spAutoFit/>
            </a:bodyPr>
            <a:lstStyle/>
            <a:p>
              <a:r>
                <a:rPr lang="en-US" sz="1600" dirty="0" smtClean="0">
                  <a:solidFill>
                    <a:schemeClr val="tx1"/>
                  </a:solidFill>
                </a:rPr>
                <a:t>Rate </a:t>
              </a:r>
              <a:r>
                <a:rPr lang="en-US" sz="1800" i="1" dirty="0" smtClean="0">
                  <a:solidFill>
                    <a:schemeClr val="tx1"/>
                  </a:solidFill>
                </a:rPr>
                <a:t>R</a:t>
              </a:r>
              <a:r>
                <a:rPr lang="en-US" sz="1800" i="1" baseline="-25000" dirty="0" smtClean="0">
                  <a:solidFill>
                    <a:schemeClr val="tx1"/>
                  </a:solidFill>
                </a:rPr>
                <a:t>1</a:t>
              </a:r>
              <a:endParaRPr lang="en-US" sz="1600" i="1" baseline="-25000" dirty="0">
                <a:solidFill>
                  <a:schemeClr val="tx1"/>
                </a:solidFill>
              </a:endParaRPr>
            </a:p>
          </p:txBody>
        </p:sp>
        <p:sp>
          <p:nvSpPr>
            <p:cNvPr id="11" name="TextBox 10"/>
            <p:cNvSpPr txBox="1"/>
            <p:nvPr/>
          </p:nvSpPr>
          <p:spPr>
            <a:xfrm>
              <a:off x="381000" y="4960448"/>
              <a:ext cx="1752600" cy="338554"/>
            </a:xfrm>
            <a:prstGeom prst="rect">
              <a:avLst/>
            </a:prstGeom>
            <a:noFill/>
          </p:spPr>
          <p:txBody>
            <a:bodyPr wrap="square" rtlCol="0">
              <a:spAutoFit/>
            </a:bodyPr>
            <a:lstStyle/>
            <a:p>
              <a:pPr>
                <a:spcBef>
                  <a:spcPts val="0"/>
                </a:spcBef>
              </a:pPr>
              <a:r>
                <a:rPr lang="en-US" sz="1600" dirty="0" smtClean="0">
                  <a:solidFill>
                    <a:schemeClr val="tx1"/>
                  </a:solidFill>
                </a:rPr>
                <a:t>State variance</a:t>
              </a:r>
              <a:endParaRPr lang="en-US" sz="1600" dirty="0">
                <a:solidFill>
                  <a:schemeClr val="tx1"/>
                </a:solidFill>
              </a:endParaRPr>
            </a:p>
          </p:txBody>
        </p:sp>
      </p:grpSp>
      <p:grpSp>
        <p:nvGrpSpPr>
          <p:cNvPr id="12" name="Group 11"/>
          <p:cNvGrpSpPr/>
          <p:nvPr/>
        </p:nvGrpSpPr>
        <p:grpSpPr>
          <a:xfrm>
            <a:off x="5781693" y="4716952"/>
            <a:ext cx="2551095" cy="1524000"/>
            <a:chOff x="5781693" y="5181600"/>
            <a:chExt cx="2551095" cy="1524000"/>
          </a:xfrm>
        </p:grpSpPr>
        <p:sp>
          <p:nvSpPr>
            <p:cNvPr id="13" name="Rectangle 12"/>
            <p:cNvSpPr/>
            <p:nvPr/>
          </p:nvSpPr>
          <p:spPr bwMode="auto">
            <a:xfrm>
              <a:off x="7497762" y="5715000"/>
              <a:ext cx="152400" cy="457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cxnSp>
          <p:nvCxnSpPr>
            <p:cNvPr id="14" name="Straight Arrow Connector 13"/>
            <p:cNvCxnSpPr/>
            <p:nvPr/>
          </p:nvCxnSpPr>
          <p:spPr bwMode="auto">
            <a:xfrm>
              <a:off x="7564437" y="5181600"/>
              <a:ext cx="0" cy="457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flipV="1">
              <a:off x="7564437" y="6248400"/>
              <a:ext cx="0" cy="457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aphicFrame>
          <p:nvGraphicFramePr>
            <p:cNvPr id="16" name="Object 1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5799658"/>
                </p:ext>
              </p:extLst>
            </p:nvPr>
          </p:nvGraphicFramePr>
          <p:xfrm>
            <a:off x="7683500" y="5446713"/>
            <a:ext cx="649288" cy="893762"/>
          </p:xfrm>
          <a:graphic>
            <a:graphicData uri="http://schemas.openxmlformats.org/presentationml/2006/ole">
              <p:oleObj spid="_x0000_s500739" name="Equation" r:id="rId4" imgW="304800" imgH="419100" progId="Equation.3">
                <p:embed/>
              </p:oleObj>
            </a:graphicData>
          </a:graphic>
        </p:graphicFrame>
        <p:cxnSp>
          <p:nvCxnSpPr>
            <p:cNvPr id="18" name="Straight Arrow Connector 17"/>
            <p:cNvCxnSpPr/>
            <p:nvPr/>
          </p:nvCxnSpPr>
          <p:spPr bwMode="auto">
            <a:xfrm>
              <a:off x="5781693" y="5943600"/>
              <a:ext cx="162560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9" name="TextBox 18"/>
            <p:cNvSpPr txBox="1"/>
            <p:nvPr/>
          </p:nvSpPr>
          <p:spPr>
            <a:xfrm>
              <a:off x="6151099" y="5562600"/>
              <a:ext cx="949132" cy="369332"/>
            </a:xfrm>
            <a:prstGeom prst="rect">
              <a:avLst/>
            </a:prstGeom>
            <a:noFill/>
          </p:spPr>
          <p:txBody>
            <a:bodyPr wrap="none" rtlCol="0">
              <a:spAutoFit/>
            </a:bodyPr>
            <a:lstStyle/>
            <a:p>
              <a:r>
                <a:rPr lang="en-US" sz="1600" dirty="0" smtClean="0">
                  <a:solidFill>
                    <a:schemeClr val="tx1"/>
                  </a:solidFill>
                </a:rPr>
                <a:t>Rate </a:t>
              </a:r>
              <a:r>
                <a:rPr lang="en-US" sz="1800" i="1" dirty="0" smtClean="0">
                  <a:solidFill>
                    <a:schemeClr val="tx1"/>
                  </a:solidFill>
                </a:rPr>
                <a:t>R</a:t>
              </a:r>
              <a:r>
                <a:rPr lang="en-US" sz="1800" i="1" baseline="-25000" dirty="0" smtClean="0">
                  <a:solidFill>
                    <a:schemeClr val="tx1"/>
                  </a:solidFill>
                </a:rPr>
                <a:t>2</a:t>
              </a:r>
              <a:endParaRPr lang="en-US" sz="1600" i="1" baseline="-25000" dirty="0">
                <a:solidFill>
                  <a:schemeClr val="tx1"/>
                </a:solidFill>
              </a:endParaRPr>
            </a:p>
          </p:txBody>
        </p:sp>
      </p:grpSp>
      <p:sp>
        <p:nvSpPr>
          <p:cNvPr id="23" name="Content Placeholder 2"/>
          <p:cNvSpPr txBox="1">
            <a:spLocks/>
          </p:cNvSpPr>
          <p:nvPr/>
        </p:nvSpPr>
        <p:spPr bwMode="auto">
          <a:xfrm>
            <a:off x="304800" y="21336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Keep the </a:t>
            </a:r>
            <a:r>
              <a:rPr kumimoji="0" lang="en-US" sz="2200" i="1" u="none" strike="noStrike" kern="0" cap="none" spc="0" normalizeH="0" baseline="0" noProof="0" dirty="0" smtClean="0">
                <a:ln>
                  <a:noFill/>
                </a:ln>
                <a:solidFill>
                  <a:srgbClr val="000000"/>
                </a:solidFill>
                <a:effectLst/>
                <a:uLnTx/>
                <a:uFillTx/>
                <a:latin typeface="Baskerville"/>
                <a:ea typeface="+mn-ea"/>
                <a:cs typeface="Baskerville"/>
              </a:rPr>
              <a:t>average</a:t>
            </a: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of the  product less than one for second moment stability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sp>
        <p:nvSpPr>
          <p:cNvPr id="25" name="Content Placeholder 2"/>
          <p:cNvSpPr txBox="1">
            <a:spLocks/>
          </p:cNvSpPr>
          <p:nvPr/>
        </p:nvSpPr>
        <p:spPr bwMode="auto">
          <a:xfrm>
            <a:off x="228600" y="990600"/>
            <a:ext cx="9448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At each time step, the </a:t>
            </a:r>
            <a:r>
              <a:rPr kumimoji="0" lang="en-US" sz="2200" b="0" i="0" u="none" strike="noStrike" kern="0" cap="none" spc="0" normalizeH="0" baseline="0" noProof="0" dirty="0" smtClean="0">
                <a:ln>
                  <a:noFill/>
                </a:ln>
                <a:solidFill>
                  <a:srgbClr val="FF0000"/>
                </a:solidFill>
                <a:effectLst/>
                <a:uLnTx/>
                <a:uFillTx/>
                <a:latin typeface="Baskerville"/>
                <a:ea typeface="+mn-ea"/>
                <a:cs typeface="Baskerville"/>
              </a:rPr>
              <a:t>uncertainty</a:t>
            </a:r>
            <a:r>
              <a:rPr kumimoji="0" lang="en-US" sz="2200" b="0" i="0" u="none" strike="noStrike" kern="0" cap="none" spc="0" normalizeH="0" noProof="0" dirty="0" smtClean="0">
                <a:ln>
                  <a:noFill/>
                </a:ln>
                <a:solidFill>
                  <a:srgbClr val="FF0000"/>
                </a:solidFill>
                <a:effectLst/>
                <a:uLnTx/>
                <a:uFillTx/>
                <a:latin typeface="Baskerville"/>
                <a:ea typeface="+mn-ea"/>
                <a:cs typeface="Baskerville"/>
              </a:rPr>
              <a:t> volume </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of the state</a:t>
            </a: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26" name="Picture 2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124200" y="2013002"/>
            <a:ext cx="2451100" cy="425398"/>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416300" y="3196400"/>
            <a:ext cx="2222500" cy="385000"/>
          </a:xfrm>
          <a:prstGeom prst="rect">
            <a:avLst/>
          </a:prstGeom>
        </p:spPr>
      </p:pic>
      <p:sp>
        <p:nvSpPr>
          <p:cNvPr id="31" name="Rectangle 30"/>
          <p:cNvSpPr/>
          <p:nvPr/>
        </p:nvSpPr>
        <p:spPr bwMode="auto">
          <a:xfrm>
            <a:off x="5334000" y="4640752"/>
            <a:ext cx="152400" cy="1673352"/>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152400" y="8382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Baskerville"/>
                <a:ea typeface="+mn-ea"/>
                <a:cs typeface="Baskerville"/>
              </a:rPr>
              <a:t>Minero</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-F</a:t>
            </a:r>
            <a:r>
              <a:rPr lang="en-US" sz="2000" kern="0" dirty="0" smtClean="0">
                <a:solidFill>
                  <a:srgbClr val="000000"/>
                </a:solidFill>
                <a:latin typeface="Baskerville"/>
                <a:cs typeface="Baskerville"/>
              </a:rPr>
              <a:t>-</a:t>
            </a:r>
            <a:r>
              <a:rPr lang="en-US" sz="2000" kern="0" dirty="0" err="1" smtClean="0">
                <a:solidFill>
                  <a:srgbClr val="000000"/>
                </a:solidFill>
                <a:latin typeface="Baskerville"/>
                <a:cs typeface="Baskerville"/>
              </a:rPr>
              <a:t>Dey</a:t>
            </a:r>
            <a:r>
              <a:rPr lang="en-US" sz="2000" kern="0" dirty="0" smtClean="0">
                <a:solidFill>
                  <a:srgbClr val="000000"/>
                </a:solidFill>
                <a:latin typeface="Baskerville"/>
                <a:cs typeface="Baskerville"/>
              </a:rPr>
              <a:t>-Nair </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(IEEE-TAC 2009)</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p:txBody>
      </p:sp>
      <p:sp>
        <p:nvSpPr>
          <p:cNvPr id="2" name="Title 1"/>
          <p:cNvSpPr>
            <a:spLocks noGrp="1"/>
          </p:cNvSpPr>
          <p:nvPr>
            <p:ph type="title"/>
          </p:nvPr>
        </p:nvSpPr>
        <p:spPr/>
        <p:txBody>
          <a:bodyPr/>
          <a:lstStyle/>
          <a:p>
            <a:r>
              <a:rPr lang="en-US" dirty="0" smtClean="0"/>
              <a:t>Information-theoretic approach </a:t>
            </a:r>
            <a:endParaRPr lang="en-US" dirty="0"/>
          </a:p>
        </p:txBody>
      </p:sp>
      <p:sp>
        <p:nvSpPr>
          <p:cNvPr id="9" name="Content Placeholder 2"/>
          <p:cNvSpPr txBox="1">
            <a:spLocks/>
          </p:cNvSpPr>
          <p:nvPr/>
        </p:nvSpPr>
        <p:spPr bwMode="auto">
          <a:xfrm>
            <a:off x="0" y="6172200"/>
            <a:ext cx="8763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solidFill>
                  <a:srgbClr val="FF0000"/>
                </a:solidFill>
                <a:latin typeface="Baskerville"/>
                <a:cs typeface="Baskerville"/>
              </a:rPr>
              <a:t>Vector case</a:t>
            </a:r>
            <a:r>
              <a:rPr lang="en-US" sz="2000" kern="0" dirty="0" smtClean="0">
                <a:solidFill>
                  <a:srgbClr val="000000"/>
                </a:solidFill>
                <a:latin typeface="Baskerville"/>
                <a:cs typeface="Baskerville"/>
              </a:rPr>
              <a:t>, necessary and sufficient conditions </a:t>
            </a:r>
            <a:r>
              <a:rPr lang="en-US" sz="2000" kern="0" dirty="0" smtClean="0">
                <a:solidFill>
                  <a:srgbClr val="FF0000"/>
                </a:solidFill>
                <a:latin typeface="Baskerville"/>
                <a:cs typeface="Baskerville"/>
              </a:rPr>
              <a:t>almost</a:t>
            </a:r>
            <a:r>
              <a:rPr lang="en-US" sz="2000" kern="0" dirty="0" smtClean="0">
                <a:solidFill>
                  <a:srgbClr val="000000"/>
                </a:solidFill>
                <a:latin typeface="Baskerville"/>
                <a:cs typeface="Baskerville"/>
              </a:rPr>
              <a:t> </a:t>
            </a:r>
            <a:r>
              <a:rPr lang="en-US" sz="2000" kern="0" dirty="0" smtClean="0">
                <a:solidFill>
                  <a:srgbClr val="FF0000"/>
                </a:solidFill>
                <a:latin typeface="Baskerville"/>
                <a:cs typeface="Baskerville"/>
              </a:rPr>
              <a:t>tight</a:t>
            </a:r>
            <a:endParaRPr kumimoji="0" lang="en-US" sz="2000" b="0" i="0" u="none" strike="noStrike" kern="0" cap="none" spc="0" normalizeH="0" baseline="0" noProof="0" dirty="0" smtClean="0">
              <a:ln>
                <a:noFill/>
              </a:ln>
              <a:solidFill>
                <a:srgbClr val="FF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p:txBody>
      </p:sp>
      <p:grpSp>
        <p:nvGrpSpPr>
          <p:cNvPr id="19" name="Group 18"/>
          <p:cNvGrpSpPr/>
          <p:nvPr/>
        </p:nvGrpSpPr>
        <p:grpSpPr>
          <a:xfrm>
            <a:off x="533400" y="1600200"/>
            <a:ext cx="7772400" cy="4594143"/>
            <a:chOff x="533400" y="1600200"/>
            <a:chExt cx="7772400" cy="4594143"/>
          </a:xfrm>
        </p:grpSpPr>
        <p:grpSp>
          <p:nvGrpSpPr>
            <p:cNvPr id="3" name="Group 17"/>
            <p:cNvGrpSpPr/>
            <p:nvPr/>
          </p:nvGrpSpPr>
          <p:grpSpPr>
            <a:xfrm>
              <a:off x="1752600" y="3764280"/>
              <a:ext cx="4371640" cy="2430063"/>
              <a:chOff x="1600801" y="3322331"/>
              <a:chExt cx="4925663" cy="2952977"/>
            </a:xfrm>
          </p:grpSpPr>
          <p:pic>
            <p:nvPicPr>
              <p:cNvPr id="11" name="Picture 10"/>
              <p:cNvPicPr>
                <a:picLocks noChangeAspect="1"/>
              </p:cNvPicPr>
              <p:nvPr/>
            </p:nvPicPr>
            <p:blipFill>
              <a:blip r:embed="rId2"/>
              <a:stretch>
                <a:fillRect/>
              </a:stretch>
            </p:blipFill>
            <p:spPr>
              <a:xfrm>
                <a:off x="2276209" y="3322331"/>
                <a:ext cx="3960866" cy="2740875"/>
              </a:xfrm>
              <a:prstGeom prst="rect">
                <a:avLst/>
              </a:prstGeom>
            </p:spPr>
          </p:pic>
          <p:sp>
            <p:nvSpPr>
              <p:cNvPr id="12" name="TextBox 11"/>
              <p:cNvSpPr txBox="1"/>
              <p:nvPr/>
            </p:nvSpPr>
            <p:spPr>
              <a:xfrm>
                <a:off x="1600801" y="3614870"/>
                <a:ext cx="747875" cy="304699"/>
              </a:xfrm>
              <a:prstGeom prst="rect">
                <a:avLst/>
              </a:prstGeom>
              <a:noFill/>
            </p:spPr>
            <p:txBody>
              <a:bodyPr wrap="none" rtlCol="0">
                <a:spAutoFit/>
              </a:bodyPr>
              <a:lstStyle/>
              <a:p>
                <a:pPr>
                  <a:spcBef>
                    <a:spcPts val="600"/>
                  </a:spcBef>
                </a:pPr>
                <a:r>
                  <a:rPr lang="en-US" sz="1600" dirty="0" smtClean="0">
                    <a:solidFill>
                      <a:srgbClr val="000000"/>
                    </a:solidFill>
                  </a:rPr>
                  <a:t>Rate</a:t>
                </a:r>
              </a:p>
            </p:txBody>
          </p:sp>
          <p:sp>
            <p:nvSpPr>
              <p:cNvPr id="13" name="TextBox 12"/>
              <p:cNvSpPr txBox="1"/>
              <p:nvPr/>
            </p:nvSpPr>
            <p:spPr>
              <a:xfrm>
                <a:off x="5893459" y="5970609"/>
                <a:ext cx="633005" cy="304699"/>
              </a:xfrm>
              <a:prstGeom prst="rect">
                <a:avLst/>
              </a:prstGeom>
              <a:noFill/>
            </p:spPr>
            <p:txBody>
              <a:bodyPr wrap="none" rtlCol="0">
                <a:spAutoFit/>
              </a:bodyPr>
              <a:lstStyle/>
              <a:p>
                <a:pPr>
                  <a:spcBef>
                    <a:spcPts val="600"/>
                  </a:spcBef>
                </a:pPr>
                <a:r>
                  <a:rPr lang="en-US" sz="1600" dirty="0" smtClean="0">
                    <a:solidFill>
                      <a:srgbClr val="000000"/>
                    </a:solidFill>
                  </a:rPr>
                  <a:t>Time</a:t>
                </a:r>
              </a:p>
            </p:txBody>
          </p:sp>
        </p:grpSp>
        <p:grpSp>
          <p:nvGrpSpPr>
            <p:cNvPr id="18" name="Group 17"/>
            <p:cNvGrpSpPr/>
            <p:nvPr/>
          </p:nvGrpSpPr>
          <p:grpSpPr>
            <a:xfrm>
              <a:off x="533400" y="1600200"/>
              <a:ext cx="7772400" cy="2285241"/>
              <a:chOff x="76200" y="1600200"/>
              <a:chExt cx="7772400" cy="2285241"/>
            </a:xfrm>
          </p:grpSpPr>
          <p:sp>
            <p:nvSpPr>
              <p:cNvPr id="14" name="Rectangle 13"/>
              <p:cNvSpPr/>
              <p:nvPr/>
            </p:nvSpPr>
            <p:spPr>
              <a:xfrm>
                <a:off x="76200" y="1600200"/>
                <a:ext cx="7239000" cy="2285241"/>
              </a:xfrm>
              <a:prstGeom prst="rect">
                <a:avLst/>
              </a:prstGeom>
            </p:spPr>
            <p:txBody>
              <a:bodyPr wrap="square">
                <a:spAutoFit/>
              </a:bodyPr>
              <a:lstStyle/>
              <a:p>
                <a:pPr marL="342900" lvl="0" indent="-342900">
                  <a:spcBef>
                    <a:spcPts val="480"/>
                  </a:spcBef>
                  <a:defRPr/>
                </a:pPr>
                <a:r>
                  <a:rPr lang="en-US" sz="2000" kern="0" dirty="0" smtClean="0">
                    <a:solidFill>
                      <a:srgbClr val="000000"/>
                    </a:solidFill>
                    <a:latin typeface="Baskerville"/>
                    <a:cs typeface="Baskerville"/>
                  </a:rPr>
                  <a:t>Rate process:            </a:t>
                </a:r>
                <a:r>
                  <a:rPr lang="en-US" sz="2000" kern="0" dirty="0" err="1" smtClean="0">
                    <a:solidFill>
                      <a:srgbClr val="000000"/>
                    </a:solidFill>
                    <a:latin typeface="Baskerville"/>
                    <a:cs typeface="Baskerville"/>
                  </a:rPr>
                  <a:t>i.i.d</a:t>
                </a:r>
                <a:r>
                  <a:rPr lang="en-US" sz="2000" kern="0" dirty="0" smtClean="0">
                    <a:solidFill>
                      <a:srgbClr val="000000"/>
                    </a:solidFill>
                    <a:latin typeface="Baskerville"/>
                    <a:cs typeface="Baskerville"/>
                  </a:rPr>
                  <a:t> process distributed as </a:t>
                </a:r>
                <a:r>
                  <a:rPr lang="en-US" sz="2000" i="1" kern="0" dirty="0" smtClean="0">
                    <a:solidFill>
                      <a:srgbClr val="000000"/>
                    </a:solidFill>
                    <a:latin typeface="Baskerville"/>
                    <a:cs typeface="Baskerville"/>
                  </a:rPr>
                  <a:t>R</a:t>
                </a:r>
              </a:p>
              <a:p>
                <a:pPr marL="342900" lvl="0" indent="-342900">
                  <a:spcBef>
                    <a:spcPts val="480"/>
                  </a:spcBef>
                  <a:defRPr/>
                </a:pPr>
                <a:r>
                  <a:rPr lang="en-US" sz="2000" kern="0" dirty="0" smtClean="0">
                    <a:solidFill>
                      <a:srgbClr val="000000"/>
                    </a:solidFill>
                    <a:latin typeface="Baskerville"/>
                    <a:cs typeface="Baskerville"/>
                  </a:rPr>
                  <a:t>Disturbances and initial state support: </a:t>
                </a:r>
                <a:r>
                  <a:rPr lang="en-US" sz="2000" kern="0" dirty="0" smtClean="0">
                    <a:solidFill>
                      <a:srgbClr val="FF0000"/>
                    </a:solidFill>
                    <a:latin typeface="Baskerville"/>
                    <a:cs typeface="Baskerville"/>
                  </a:rPr>
                  <a:t>unbounded</a:t>
                </a:r>
              </a:p>
              <a:p>
                <a:pPr marL="342900" indent="-342900">
                  <a:spcBef>
                    <a:spcPts val="480"/>
                  </a:spcBef>
                </a:pPr>
                <a:r>
                  <a:rPr lang="en-US" sz="2000" kern="0" dirty="0" smtClean="0">
                    <a:solidFill>
                      <a:srgbClr val="000000"/>
                    </a:solidFill>
                    <a:latin typeface="Baskerville"/>
                    <a:cs typeface="Baskerville"/>
                  </a:rPr>
                  <a:t>Bounded higher moment (e.g. Gaussian distribution)</a:t>
                </a:r>
                <a:endParaRPr lang="en-US" sz="2000" kern="0" dirty="0" smtClean="0">
                  <a:solidFill>
                    <a:srgbClr val="FF0000"/>
                  </a:solidFill>
                  <a:latin typeface="Baskerville"/>
                  <a:cs typeface="Baskerville"/>
                </a:endParaRPr>
              </a:p>
              <a:p>
                <a:pPr marL="342900" lvl="0" indent="-342900">
                  <a:spcBef>
                    <a:spcPts val="480"/>
                  </a:spcBef>
                </a:pPr>
                <a:r>
                  <a:rPr lang="en-US" sz="2000" kern="0" dirty="0" smtClean="0">
                    <a:solidFill>
                      <a:srgbClr val="000000"/>
                    </a:solidFill>
                    <a:latin typeface="Baskerville"/>
                    <a:cs typeface="Baskerville"/>
                  </a:rPr>
                  <a:t>Causal knowledge channel: coder and decoder have knowledge of</a:t>
                </a:r>
                <a:endParaRPr lang="en-US" sz="2000" kern="0" dirty="0" smtClean="0">
                  <a:solidFill>
                    <a:srgbClr val="FF0000"/>
                  </a:solidFill>
                  <a:latin typeface="Baskerville"/>
                  <a:cs typeface="Baskerville"/>
                </a:endParaRPr>
              </a:p>
              <a:p>
                <a:pPr marL="342900" lvl="0" indent="-342900">
                  <a:spcBef>
                    <a:spcPts val="480"/>
                  </a:spcBef>
                  <a:defRPr/>
                </a:pPr>
                <a:r>
                  <a:rPr lang="en-US" sz="2000" kern="0" dirty="0" smtClean="0">
                    <a:solidFill>
                      <a:srgbClr val="000000"/>
                    </a:solidFill>
                    <a:latin typeface="Baskerville"/>
                    <a:cs typeface="Baskerville"/>
                  </a:rPr>
                  <a:t>Data rate theorem:</a:t>
                </a:r>
              </a:p>
              <a:p>
                <a:pPr marL="342900" indent="-342900">
                  <a:spcBef>
                    <a:spcPts val="480"/>
                  </a:spcBef>
                  <a:defRPr/>
                </a:pPr>
                <a:r>
                  <a:rPr lang="en-US" sz="2000" dirty="0" smtClean="0">
                    <a:solidFill>
                      <a:srgbClr val="FF0000"/>
                    </a:solidFill>
                    <a:latin typeface="Baskerville"/>
                    <a:ea typeface="Baskerville"/>
                    <a:cs typeface="Baskerville"/>
                  </a:rPr>
                  <a:t>Second moment </a:t>
                </a:r>
                <a:r>
                  <a:rPr lang="en-US" sz="2000" dirty="0" smtClean="0">
                    <a:solidFill>
                      <a:srgbClr val="000000"/>
                    </a:solidFill>
                    <a:latin typeface="Baskerville"/>
                    <a:ea typeface="Baskerville"/>
                    <a:cs typeface="Baskerville"/>
                  </a:rPr>
                  <a:t>stability</a:t>
                </a:r>
                <a:endParaRPr lang="en-US" sz="2000" dirty="0" smtClean="0"/>
              </a:p>
              <a:p>
                <a:pPr marL="342900" lvl="0" indent="-342900">
                  <a:spcBef>
                    <a:spcPts val="480"/>
                  </a:spcBef>
                  <a:defRPr/>
                </a:pPr>
                <a:endParaRPr lang="en-US" sz="2000" kern="0" dirty="0" smtClean="0">
                  <a:solidFill>
                    <a:srgbClr val="000000"/>
                  </a:solidFill>
                  <a:latin typeface="Baskerville"/>
                  <a:cs typeface="Baskerville"/>
                </a:endParaRPr>
              </a:p>
            </p:txBody>
          </p:sp>
          <p:pic>
            <p:nvPicPr>
              <p:cNvPr id="15" name="Picture 1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934200" y="2743200"/>
                <a:ext cx="914400" cy="325464"/>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600200" y="1676400"/>
                <a:ext cx="626076" cy="3048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209800" y="3124200"/>
                <a:ext cx="2222500" cy="385000"/>
              </a:xfrm>
              <a:prstGeom prst="rect">
                <a:avLst/>
              </a:prstGeom>
            </p:spPr>
          </p:pic>
        </p:gr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6197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Proofs</a:t>
            </a:r>
            <a:endParaRPr lang="en-US" dirty="0"/>
          </a:p>
        </p:txBody>
      </p:sp>
      <p:sp>
        <p:nvSpPr>
          <p:cNvPr id="3" name="Content Placeholder 2"/>
          <p:cNvSpPr>
            <a:spLocks noGrp="1"/>
          </p:cNvSpPr>
          <p:nvPr>
            <p:ph idx="1"/>
          </p:nvPr>
        </p:nvSpPr>
        <p:spPr>
          <a:xfrm>
            <a:off x="304800" y="1981200"/>
            <a:ext cx="8763000" cy="1066800"/>
          </a:xfrm>
        </p:spPr>
        <p:txBody>
          <a:bodyPr/>
          <a:lstStyle/>
          <a:p>
            <a:r>
              <a:rPr lang="en-US" sz="2200" b="1" dirty="0" smtClean="0">
                <a:solidFill>
                  <a:srgbClr val="FF0000"/>
                </a:solidFill>
              </a:rPr>
              <a:t>Necessity</a:t>
            </a:r>
            <a:r>
              <a:rPr lang="en-US" b="1" dirty="0" smtClean="0">
                <a:solidFill>
                  <a:srgbClr val="FF0000"/>
                </a:solidFill>
              </a:rPr>
              <a:t>: </a:t>
            </a:r>
            <a:r>
              <a:rPr lang="en-US" sz="2200" dirty="0" smtClean="0">
                <a:solidFill>
                  <a:srgbClr val="000000"/>
                </a:solidFill>
              </a:rPr>
              <a:t>Based on entropy power inequality and maximum entropy theorem</a:t>
            </a:r>
          </a:p>
          <a:p>
            <a:pPr lvl="1">
              <a:buNone/>
            </a:pPr>
            <a:endParaRPr lang="en-US" dirty="0" smtClean="0">
              <a:solidFill>
                <a:srgbClr val="000000"/>
              </a:solidFill>
            </a:endParaRPr>
          </a:p>
          <a:p>
            <a:pPr lvl="1">
              <a:buNone/>
            </a:pPr>
            <a:r>
              <a:rPr lang="en-US" dirty="0" smtClean="0">
                <a:solidFill>
                  <a:srgbClr val="000000"/>
                </a:solidFill>
              </a:rPr>
              <a:t>                    </a:t>
            </a:r>
          </a:p>
        </p:txBody>
      </p:sp>
      <p:sp>
        <p:nvSpPr>
          <p:cNvPr id="8" name="Content Placeholder 2"/>
          <p:cNvSpPr txBox="1">
            <a:spLocks/>
          </p:cNvSpPr>
          <p:nvPr/>
        </p:nvSpPr>
        <p:spPr bwMode="auto">
          <a:xfrm>
            <a:off x="228600" y="3505200"/>
            <a:ext cx="8763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1" i="0" u="none" strike="noStrike" kern="0" cap="none" spc="0" normalizeH="0" baseline="0" noProof="0" dirty="0" smtClean="0">
                <a:ln>
                  <a:noFill/>
                </a:ln>
                <a:solidFill>
                  <a:srgbClr val="FF0000"/>
                </a:solidFill>
                <a:effectLst/>
                <a:uLnTx/>
                <a:uFillTx/>
                <a:latin typeface="Baskerville"/>
                <a:ea typeface="+mn-ea"/>
                <a:cs typeface="Baskerville"/>
              </a:rPr>
              <a:t>Sufficiency: </a:t>
            </a:r>
            <a:r>
              <a:rPr lang="en-US" sz="2200" kern="0" dirty="0" smtClean="0">
                <a:solidFill>
                  <a:srgbClr val="000000"/>
                </a:solidFill>
                <a:latin typeface="Baskerville"/>
                <a:cs typeface="Baskerville"/>
              </a:rPr>
              <a:t>Difficulty is in the </a:t>
            </a:r>
            <a:r>
              <a:rPr lang="en-US" sz="2200" kern="0" dirty="0" err="1" smtClean="0">
                <a:solidFill>
                  <a:srgbClr val="000000"/>
                </a:solidFill>
                <a:latin typeface="Baskerville"/>
                <a:cs typeface="Baskerville"/>
              </a:rPr>
              <a:t>u</a:t>
            </a:r>
            <a:r>
              <a:rPr kumimoji="0" lang="en-US" sz="2200" b="0" i="0" u="none" strike="noStrike" kern="0" cap="none" spc="0" normalizeH="0" baseline="0" noProof="0" dirty="0" err="1" smtClean="0">
                <a:ln>
                  <a:noFill/>
                </a:ln>
                <a:solidFill>
                  <a:srgbClr val="000000"/>
                </a:solidFill>
                <a:effectLst/>
                <a:uLnTx/>
                <a:uFillTx/>
                <a:latin typeface="Baskerville"/>
                <a:ea typeface="+mn-ea"/>
                <a:cs typeface="Baskerville"/>
              </a:rPr>
              <a:t>nbounded</a:t>
            </a: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support, uncertainty</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 about the state cannot be confined in any bounded interval, </a:t>
            </a:r>
            <a:r>
              <a:rPr lang="en-US" sz="2200" kern="0" dirty="0" err="1" smtClean="0">
                <a:solidFill>
                  <a:srgbClr val="000000"/>
                </a:solidFill>
                <a:latin typeface="Baskerville"/>
                <a:cs typeface="Baskerville"/>
              </a:rPr>
              <a:t>d</a:t>
            </a:r>
            <a:r>
              <a:rPr kumimoji="0" lang="en-US" sz="2200" b="0" i="0" u="none" strike="noStrike" kern="0" cap="none" spc="0" normalizeH="0" baseline="0" noProof="0" dirty="0" err="1" smtClean="0">
                <a:ln>
                  <a:noFill/>
                </a:ln>
                <a:solidFill>
                  <a:srgbClr val="000000"/>
                </a:solidFill>
                <a:effectLst/>
                <a:uLnTx/>
                <a:uFillTx/>
                <a:latin typeface="Baskerville"/>
                <a:ea typeface="+mn-ea"/>
                <a:cs typeface="Baskerville"/>
              </a:rPr>
              <a:t>esign</a:t>
            </a: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an adaptive </a:t>
            </a:r>
            <a:r>
              <a:rPr kumimoji="0" lang="en-US" sz="2200" b="0" i="0" u="none" strike="noStrike" kern="0" cap="none" spc="0" normalizeH="0" baseline="0" noProof="0" dirty="0" err="1" smtClean="0">
                <a:ln>
                  <a:noFill/>
                </a:ln>
                <a:solidFill>
                  <a:srgbClr val="000000"/>
                </a:solidFill>
                <a:effectLst/>
                <a:uLnTx/>
                <a:uFillTx/>
                <a:latin typeface="Baskerville"/>
                <a:ea typeface="+mn-ea"/>
                <a:cs typeface="Baskerville"/>
              </a:rPr>
              <a:t>quantizer</a:t>
            </a: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to avoid saturation,</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 achieve high resolution through successive refinements.</a:t>
            </a: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7059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Network-theoretic approach</a:t>
            </a:r>
            <a:endParaRPr lang="en-US" dirty="0"/>
          </a:p>
        </p:txBody>
      </p:sp>
      <p:sp>
        <p:nvSpPr>
          <p:cNvPr id="3" name="Content Placeholder 2"/>
          <p:cNvSpPr>
            <a:spLocks noGrp="1"/>
          </p:cNvSpPr>
          <p:nvPr>
            <p:ph idx="1"/>
          </p:nvPr>
        </p:nvSpPr>
        <p:spPr/>
        <p:txBody>
          <a:bodyPr/>
          <a:lstStyle/>
          <a:p>
            <a:r>
              <a:rPr lang="en-US" dirty="0" smtClean="0">
                <a:solidFill>
                  <a:srgbClr val="000000"/>
                </a:solidFill>
              </a:rPr>
              <a:t>A </a:t>
            </a:r>
            <a:r>
              <a:rPr lang="en-US" b="1" dirty="0" smtClean="0">
                <a:solidFill>
                  <a:srgbClr val="FF0000"/>
                </a:solidFill>
              </a:rPr>
              <a:t>packet-based </a:t>
            </a:r>
            <a:r>
              <a:rPr lang="en-US" dirty="0" smtClean="0">
                <a:solidFill>
                  <a:srgbClr val="000000"/>
                </a:solidFill>
              </a:rPr>
              <a:t>approach (a packet models a real number)</a:t>
            </a:r>
            <a:r>
              <a:rPr lang="en-US" b="1" dirty="0" smtClean="0">
                <a:solidFill>
                  <a:srgbClr val="FF0000"/>
                </a:solidFill>
              </a:rPr>
              <a:t>  </a:t>
            </a:r>
            <a:endParaRPr lang="en-US" dirty="0" smtClean="0">
              <a:solidFill>
                <a:srgbClr val="000000"/>
              </a:solidFill>
            </a:endParaRPr>
          </a:p>
          <a:p>
            <a:endParaRPr lang="en-US" dirty="0" smtClean="0">
              <a:solidFill>
                <a:srgbClr val="000000"/>
              </a:solidFill>
            </a:endParaRPr>
          </a:p>
          <a:p>
            <a:pPr>
              <a:buNone/>
            </a:pPr>
            <a:endParaRPr lang="en-US" dirty="0" smtClean="0">
              <a:solidFill>
                <a:srgbClr val="000000"/>
              </a:solidFill>
            </a:endParaRPr>
          </a:p>
          <a:p>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2110194" y="3276600"/>
            <a:ext cx="4343400" cy="2717727"/>
          </a:xfrm>
          <a:prstGeom prst="rect">
            <a:avLst/>
          </a:prstGeom>
        </p:spPr>
      </p:pic>
      <p:sp>
        <p:nvSpPr>
          <p:cNvPr id="6" name="TextBox 5"/>
          <p:cNvSpPr txBox="1"/>
          <p:nvPr/>
        </p:nvSpPr>
        <p:spPr>
          <a:xfrm>
            <a:off x="5852472" y="5867400"/>
            <a:ext cx="633006" cy="338554"/>
          </a:xfrm>
          <a:prstGeom prst="rect">
            <a:avLst/>
          </a:prstGeom>
          <a:noFill/>
        </p:spPr>
        <p:txBody>
          <a:bodyPr wrap="none" rtlCol="0">
            <a:spAutoFit/>
          </a:bodyPr>
          <a:lstStyle/>
          <a:p>
            <a:r>
              <a:rPr lang="en-US" sz="1600" dirty="0" smtClean="0">
                <a:solidFill>
                  <a:srgbClr val="000000"/>
                </a:solidFill>
              </a:rPr>
              <a:t>Time</a:t>
            </a:r>
            <a:endParaRPr lang="en-US" sz="1600" dirty="0">
              <a:solidFill>
                <a:srgbClr val="000000"/>
              </a:solidFill>
            </a:endParaRPr>
          </a:p>
        </p:txBody>
      </p:sp>
      <p:sp>
        <p:nvSpPr>
          <p:cNvPr id="7" name="TextBox 6"/>
          <p:cNvSpPr txBox="1"/>
          <p:nvPr/>
        </p:nvSpPr>
        <p:spPr>
          <a:xfrm>
            <a:off x="1600200" y="3429000"/>
            <a:ext cx="618078" cy="338554"/>
          </a:xfrm>
          <a:prstGeom prst="rect">
            <a:avLst/>
          </a:prstGeom>
          <a:noFill/>
        </p:spPr>
        <p:txBody>
          <a:bodyPr wrap="none" rtlCol="0">
            <a:spAutoFit/>
          </a:bodyPr>
          <a:lstStyle/>
          <a:p>
            <a:r>
              <a:rPr lang="en-US" sz="1600" dirty="0" smtClean="0">
                <a:solidFill>
                  <a:srgbClr val="000000"/>
                </a:solidFill>
              </a:rPr>
              <a:t>Rate</a:t>
            </a:r>
            <a:endParaRPr lang="en-US" sz="1600" dirty="0">
              <a:solidFill>
                <a:srgbClr val="000000"/>
              </a:solidFill>
            </a:endParaRPr>
          </a:p>
        </p:txBody>
      </p:sp>
      <p:pic>
        <p:nvPicPr>
          <p:cNvPr id="8" name="Picture 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85800" y="1600200"/>
            <a:ext cx="3657600" cy="86236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060864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dropout probability</a:t>
            </a:r>
            <a:endParaRPr lang="en-US" dirty="0"/>
          </a:p>
        </p:txBody>
      </p:sp>
      <p:sp>
        <p:nvSpPr>
          <p:cNvPr id="3" name="Content Placeholder 2"/>
          <p:cNvSpPr>
            <a:spLocks noGrp="1"/>
          </p:cNvSpPr>
          <p:nvPr>
            <p:ph idx="1"/>
          </p:nvPr>
        </p:nvSpPr>
        <p:spPr>
          <a:xfrm>
            <a:off x="152400" y="990600"/>
            <a:ext cx="8763000" cy="1143000"/>
          </a:xfrm>
        </p:spPr>
        <p:txBody>
          <a:bodyPr/>
          <a:lstStyle/>
          <a:p>
            <a:pPr>
              <a:buFont typeface="Arial"/>
              <a:buChar char="•"/>
            </a:pPr>
            <a:r>
              <a:rPr lang="en-US" dirty="0" err="1" smtClean="0">
                <a:solidFill>
                  <a:srgbClr val="000000"/>
                </a:solidFill>
              </a:rPr>
              <a:t>Sinopoli-Schenato-F-Sastry-Poolla-Jordan</a:t>
            </a:r>
            <a:r>
              <a:rPr lang="en-US" dirty="0" smtClean="0">
                <a:solidFill>
                  <a:srgbClr val="000000"/>
                </a:solidFill>
              </a:rPr>
              <a:t> (IEEE-TAC 2004) </a:t>
            </a:r>
          </a:p>
          <a:p>
            <a:pPr>
              <a:buFont typeface="Arial"/>
              <a:buChar char="•"/>
            </a:pPr>
            <a:r>
              <a:rPr lang="en-US" dirty="0" smtClean="0">
                <a:solidFill>
                  <a:srgbClr val="000000"/>
                </a:solidFill>
              </a:rPr>
              <a:t>Gupta-Murray-</a:t>
            </a:r>
            <a:r>
              <a:rPr lang="en-US" dirty="0" err="1" smtClean="0">
                <a:solidFill>
                  <a:srgbClr val="000000"/>
                </a:solidFill>
              </a:rPr>
              <a:t>Hassibi</a:t>
            </a:r>
            <a:r>
              <a:rPr lang="en-US" dirty="0" smtClean="0">
                <a:solidFill>
                  <a:srgbClr val="000000"/>
                </a:solidFill>
              </a:rPr>
              <a:t> (System-Control-Letters 2007)</a:t>
            </a:r>
          </a:p>
          <a:p>
            <a:pPr>
              <a:buFont typeface="Arial"/>
              <a:buChar char="•"/>
            </a:pPr>
            <a:r>
              <a:rPr lang="en-US" dirty="0" err="1" smtClean="0">
                <a:solidFill>
                  <a:srgbClr val="000000"/>
                </a:solidFill>
              </a:rPr>
              <a:t>Elia</a:t>
            </a:r>
            <a:r>
              <a:rPr lang="en-US" dirty="0" smtClean="0">
                <a:solidFill>
                  <a:srgbClr val="000000"/>
                </a:solidFill>
              </a:rPr>
              <a:t> (System-Control-Letters 2005) </a:t>
            </a:r>
          </a:p>
          <a:p>
            <a:pPr>
              <a:buNone/>
            </a:pPr>
            <a:r>
              <a:rPr lang="en-US" dirty="0" smtClean="0">
                <a:solidFill>
                  <a:srgbClr val="000000"/>
                </a:solidFill>
              </a:rPr>
              <a:t>      </a:t>
            </a:r>
          </a:p>
          <a:p>
            <a:pPr>
              <a:buNone/>
            </a:pPr>
            <a:endParaRPr lang="en-US" b="1" dirty="0" smtClean="0">
              <a:solidFill>
                <a:srgbClr val="000000"/>
              </a:solidFill>
            </a:endParaRPr>
          </a:p>
          <a:p>
            <a:pPr>
              <a:buNone/>
            </a:pPr>
            <a:endParaRPr lang="en-US" b="1" dirty="0" smtClean="0">
              <a:solidFill>
                <a:srgbClr val="000000"/>
              </a:solidFill>
            </a:endParaRPr>
          </a:p>
          <a:p>
            <a:pPr>
              <a:buNone/>
            </a:pPr>
            <a:r>
              <a:rPr lang="en-US" b="1" dirty="0" smtClean="0">
                <a:solidFill>
                  <a:srgbClr val="FF0000"/>
                </a:solidFill>
              </a:rPr>
              <a:t> </a:t>
            </a:r>
            <a:endParaRPr lang="en-US" dirty="0">
              <a:solidFill>
                <a:srgbClr val="000000"/>
              </a:solidFill>
            </a:endParaRPr>
          </a:p>
        </p:txBody>
      </p:sp>
      <p:grpSp>
        <p:nvGrpSpPr>
          <p:cNvPr id="17" name="Group 16"/>
          <p:cNvGrpSpPr/>
          <p:nvPr/>
        </p:nvGrpSpPr>
        <p:grpSpPr>
          <a:xfrm>
            <a:off x="1744123" y="2209800"/>
            <a:ext cx="4961477" cy="3615154"/>
            <a:chOff x="1744123" y="2209800"/>
            <a:chExt cx="4961477" cy="3615154"/>
          </a:xfrm>
        </p:grpSpPr>
        <p:sp>
          <p:nvSpPr>
            <p:cNvPr id="6" name="TextBox 5"/>
            <p:cNvSpPr txBox="1"/>
            <p:nvPr/>
          </p:nvSpPr>
          <p:spPr>
            <a:xfrm>
              <a:off x="5900304" y="5486400"/>
              <a:ext cx="805296" cy="338554"/>
            </a:xfrm>
            <a:prstGeom prst="rect">
              <a:avLst/>
            </a:prstGeom>
            <a:noFill/>
          </p:spPr>
          <p:txBody>
            <a:bodyPr wrap="square" rtlCol="0">
              <a:spAutoFit/>
            </a:bodyPr>
            <a:lstStyle/>
            <a:p>
              <a:r>
                <a:rPr lang="en-US" sz="1600" dirty="0" smtClean="0">
                  <a:solidFill>
                    <a:srgbClr val="000000"/>
                  </a:solidFill>
                </a:rPr>
                <a:t>Time</a:t>
              </a:r>
              <a:endParaRPr lang="en-US" sz="1600" dirty="0">
                <a:solidFill>
                  <a:srgbClr val="000000"/>
                </a:solidFill>
              </a:endParaRPr>
            </a:p>
          </p:txBody>
        </p:sp>
        <p:sp>
          <p:nvSpPr>
            <p:cNvPr id="7" name="TextBox 6"/>
            <p:cNvSpPr txBox="1"/>
            <p:nvPr/>
          </p:nvSpPr>
          <p:spPr>
            <a:xfrm>
              <a:off x="1744123" y="3048000"/>
              <a:ext cx="770477" cy="338554"/>
            </a:xfrm>
            <a:prstGeom prst="rect">
              <a:avLst/>
            </a:prstGeom>
            <a:noFill/>
          </p:spPr>
          <p:txBody>
            <a:bodyPr wrap="square" rtlCol="0">
              <a:spAutoFit/>
            </a:bodyPr>
            <a:lstStyle/>
            <a:p>
              <a:r>
                <a:rPr lang="en-US" sz="1600" dirty="0" smtClean="0">
                  <a:solidFill>
                    <a:srgbClr val="000000"/>
                  </a:solidFill>
                </a:rPr>
                <a:t>Rate</a:t>
              </a:r>
              <a:endParaRPr lang="en-US" sz="1600" dirty="0">
                <a:solidFill>
                  <a:srgbClr val="000000"/>
                </a:solidFill>
              </a:endParaRPr>
            </a:p>
          </p:txBody>
        </p:sp>
        <p:grpSp>
          <p:nvGrpSpPr>
            <p:cNvPr id="15" name="Group 14"/>
            <p:cNvGrpSpPr/>
            <p:nvPr/>
          </p:nvGrpSpPr>
          <p:grpSpPr>
            <a:xfrm>
              <a:off x="2438400" y="2209800"/>
              <a:ext cx="4015194" cy="3297507"/>
              <a:chOff x="2438400" y="2209800"/>
              <a:chExt cx="4015194" cy="3297507"/>
            </a:xfrm>
          </p:grpSpPr>
          <p:pic>
            <p:nvPicPr>
              <p:cNvPr id="5" name="Picture 4"/>
              <p:cNvPicPr>
                <a:picLocks noChangeAspect="1"/>
              </p:cNvPicPr>
              <p:nvPr/>
            </p:nvPicPr>
            <p:blipFill>
              <a:blip r:embed="rId2"/>
              <a:stretch>
                <a:fillRect/>
              </a:stretch>
            </p:blipFill>
            <p:spPr>
              <a:xfrm>
                <a:off x="2438400" y="2994943"/>
                <a:ext cx="4015194" cy="2512364"/>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450003" y="2209800"/>
                <a:ext cx="1960197" cy="502119"/>
              </a:xfrm>
              <a:prstGeom prst="rect">
                <a:avLst/>
              </a:prstGeom>
            </p:spPr>
          </p:pic>
        </p:grpSp>
      </p:grpSp>
      <p:grpSp>
        <p:nvGrpSpPr>
          <p:cNvPr id="16" name="Group 15"/>
          <p:cNvGrpSpPr/>
          <p:nvPr/>
        </p:nvGrpSpPr>
        <p:grpSpPr>
          <a:xfrm>
            <a:off x="381000" y="5715000"/>
            <a:ext cx="8763000" cy="1143000"/>
            <a:chOff x="381000" y="5715000"/>
            <a:chExt cx="8763000" cy="1143000"/>
          </a:xfrm>
        </p:grpSpPr>
        <p:sp>
          <p:nvSpPr>
            <p:cNvPr id="13" name="Content Placeholder 2"/>
            <p:cNvSpPr txBox="1">
              <a:spLocks/>
            </p:cNvSpPr>
            <p:nvPr/>
          </p:nvSpPr>
          <p:spPr bwMode="auto">
            <a:xfrm>
              <a:off x="381000" y="5715000"/>
              <a:ext cx="87630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r>
                <a:rPr lang="en-US" sz="2000" kern="0" dirty="0" smtClean="0">
                  <a:solidFill>
                    <a:srgbClr val="000000"/>
                  </a:solidFill>
                  <a:latin typeface="Baskerville"/>
                  <a:cs typeface="Baskerville"/>
                </a:rPr>
                <a:t>G</a:t>
              </a:r>
              <a:r>
                <a:rPr kumimoji="0" lang="en-US" sz="2000" b="0" i="0" u="none" strike="noStrike" kern="0" cap="none" spc="0" normalizeH="0" baseline="0" noProof="0" dirty="0" err="1" smtClean="0">
                  <a:ln>
                    <a:noFill/>
                  </a:ln>
                  <a:solidFill>
                    <a:srgbClr val="000000"/>
                  </a:solidFill>
                  <a:effectLst/>
                  <a:uLnTx/>
                  <a:uFillTx/>
                  <a:latin typeface="Baskerville"/>
                  <a:ea typeface="+mn-ea"/>
                  <a:cs typeface="Baskerville"/>
                </a:rPr>
                <a:t>eneralizes</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 to vector</a:t>
              </a:r>
              <a:r>
                <a:rPr kumimoji="0" lang="en-US" sz="2000" b="0" i="0" u="none" strike="noStrike" kern="0" cap="none" spc="0" normalizeH="0" noProof="0" dirty="0" smtClean="0">
                  <a:ln>
                    <a:noFill/>
                  </a:ln>
                  <a:solidFill>
                    <a:srgbClr val="000000"/>
                  </a:solidFill>
                  <a:effectLst/>
                  <a:uLnTx/>
                  <a:uFillTx/>
                  <a:latin typeface="Baskerville"/>
                  <a:ea typeface="+mn-ea"/>
                  <a:cs typeface="Baskerville"/>
                </a:rPr>
                <a:t> </a:t>
              </a:r>
              <a:r>
                <a:rPr kumimoji="0" lang="en-US" sz="2000" b="0" i="0" u="none" strike="noStrike" kern="0" cap="none" spc="0" normalizeH="0" noProof="0" dirty="0" err="1" smtClean="0">
                  <a:ln>
                    <a:noFill/>
                  </a:ln>
                  <a:solidFill>
                    <a:srgbClr val="000000"/>
                  </a:solidFill>
                  <a:effectLst/>
                  <a:uLnTx/>
                  <a:uFillTx/>
                  <a:latin typeface="Baskerville"/>
                  <a:ea typeface="+mn-ea"/>
                  <a:cs typeface="Baskerville"/>
                </a:rPr>
                <a:t>cas</a:t>
              </a:r>
              <a:r>
                <a:rPr lang="en-US" sz="2000" kern="0" dirty="0" err="1" smtClean="0">
                  <a:solidFill>
                    <a:srgbClr val="000000"/>
                  </a:solidFill>
                  <a:latin typeface="Baskerville"/>
                  <a:cs typeface="Baskerville"/>
                </a:rPr>
                <a:t>e</a:t>
              </a:r>
              <a:r>
                <a:rPr lang="en-US" sz="2000" kern="0" dirty="0" smtClean="0">
                  <a:solidFill>
                    <a:srgbClr val="000000"/>
                  </a:solidFill>
                  <a:latin typeface="Baskerville"/>
                  <a:cs typeface="Baskerville"/>
                </a:rPr>
                <a:t> as:</a:t>
              </a:r>
              <a:endParaRPr kumimoji="0" lang="en-US" sz="2000" b="1"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rgbClr val="FF0000"/>
                  </a:solidFill>
                  <a:effectLst/>
                  <a:uLnTx/>
                  <a:uFillTx/>
                  <a:latin typeface="Baskerville"/>
                  <a:ea typeface="+mn-ea"/>
                  <a:cs typeface="Baskerville"/>
                </a:rPr>
                <a:t> </a:t>
              </a: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14" name="Picture 13"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359150" y="6172200"/>
              <a:ext cx="2584450" cy="449470"/>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06086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15" name="Picture 14"/>
          <p:cNvPicPr>
            <a:picLocks noChangeAspect="1"/>
          </p:cNvPicPr>
          <p:nvPr/>
        </p:nvPicPr>
        <p:blipFill>
          <a:blip r:embed="rId3"/>
          <a:stretch>
            <a:fillRect/>
          </a:stretch>
        </p:blipFill>
        <p:spPr>
          <a:xfrm>
            <a:off x="533400" y="1295400"/>
            <a:ext cx="2438400" cy="3156374"/>
          </a:xfrm>
          <a:prstGeom prst="rect">
            <a:avLst/>
          </a:prstGeom>
        </p:spPr>
      </p:pic>
      <p:pic>
        <p:nvPicPr>
          <p:cNvPr id="17" name="Picture 16"/>
          <p:cNvPicPr>
            <a:picLocks noChangeAspect="1"/>
          </p:cNvPicPr>
          <p:nvPr/>
        </p:nvPicPr>
        <p:blipFill>
          <a:blip r:embed="rId4"/>
          <a:stretch>
            <a:fillRect/>
          </a:stretch>
        </p:blipFill>
        <p:spPr>
          <a:xfrm>
            <a:off x="2956203" y="3574474"/>
            <a:ext cx="1524000" cy="2078182"/>
          </a:xfrm>
          <a:prstGeom prst="rect">
            <a:avLst/>
          </a:prstGeom>
        </p:spPr>
      </p:pic>
      <p:sp>
        <p:nvSpPr>
          <p:cNvPr id="25" name="TextBox 24"/>
          <p:cNvSpPr txBox="1"/>
          <p:nvPr/>
        </p:nvSpPr>
        <p:spPr>
          <a:xfrm>
            <a:off x="2956203" y="5638800"/>
            <a:ext cx="1615797" cy="400110"/>
          </a:xfrm>
          <a:prstGeom prst="rect">
            <a:avLst/>
          </a:prstGeom>
          <a:noFill/>
        </p:spPr>
        <p:txBody>
          <a:bodyPr wrap="none" rtlCol="0">
            <a:spAutoFit/>
          </a:bodyPr>
          <a:lstStyle/>
          <a:p>
            <a:r>
              <a:rPr lang="en-US" sz="2000" dirty="0" smtClean="0">
                <a:solidFill>
                  <a:srgbClr val="000000"/>
                </a:solidFill>
                <a:latin typeface="Baskerville"/>
                <a:cs typeface="Baskerville"/>
              </a:rPr>
              <a:t>January 2012</a:t>
            </a:r>
            <a:endParaRPr lang="en-US" sz="2000" dirty="0">
              <a:solidFill>
                <a:srgbClr val="000000"/>
              </a:solidFill>
              <a:latin typeface="Baskerville"/>
              <a:cs typeface="Baskerville"/>
            </a:endParaRPr>
          </a:p>
        </p:txBody>
      </p:sp>
      <p:sp>
        <p:nvSpPr>
          <p:cNvPr id="26" name="TextBox 25"/>
          <p:cNvSpPr txBox="1"/>
          <p:nvPr/>
        </p:nvSpPr>
        <p:spPr>
          <a:xfrm>
            <a:off x="914400" y="4495800"/>
            <a:ext cx="1620957" cy="400110"/>
          </a:xfrm>
          <a:prstGeom prst="rect">
            <a:avLst/>
          </a:prstGeom>
          <a:noFill/>
        </p:spPr>
        <p:txBody>
          <a:bodyPr wrap="none" rtlCol="0">
            <a:spAutoFit/>
          </a:bodyPr>
          <a:lstStyle/>
          <a:p>
            <a:r>
              <a:rPr lang="en-US" sz="2000" dirty="0" smtClean="0">
                <a:solidFill>
                  <a:srgbClr val="000000"/>
                </a:solidFill>
                <a:latin typeface="Baskerville"/>
                <a:cs typeface="Baskerville"/>
              </a:rPr>
              <a:t>January 2007</a:t>
            </a:r>
            <a:endParaRPr lang="en-US" sz="2000" dirty="0">
              <a:solidFill>
                <a:srgbClr val="000000"/>
              </a:solidFill>
              <a:latin typeface="Baskerville"/>
              <a:cs typeface="Baskerville"/>
            </a:endParaRPr>
          </a:p>
        </p:txBody>
      </p:sp>
      <p:pic>
        <p:nvPicPr>
          <p:cNvPr id="9" name="Picture 8" descr="CPS.png"/>
          <p:cNvPicPr>
            <a:picLocks noChangeAspect="1"/>
          </p:cNvPicPr>
          <p:nvPr/>
        </p:nvPicPr>
        <p:blipFill>
          <a:blip r:embed="rId5"/>
          <a:stretch>
            <a:fillRect/>
          </a:stretch>
        </p:blipFill>
        <p:spPr>
          <a:xfrm>
            <a:off x="4953000" y="1295400"/>
            <a:ext cx="3696216" cy="305795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39889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dropout probability</a:t>
            </a:r>
            <a:endParaRPr lang="en-US" dirty="0"/>
          </a:p>
        </p:txBody>
      </p:sp>
      <p:pic>
        <p:nvPicPr>
          <p:cNvPr id="16" name="Picture 1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1" y="4216916"/>
            <a:ext cx="3810000" cy="812284"/>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1000" y="3197771"/>
            <a:ext cx="5410200" cy="701129"/>
          </a:xfrm>
          <a:prstGeom prst="rect">
            <a:avLst/>
          </a:prstGeom>
        </p:spPr>
      </p:pic>
      <p:sp>
        <p:nvSpPr>
          <p:cNvPr id="21" name="Content Placeholder 2"/>
          <p:cNvSpPr>
            <a:spLocks noGrp="1"/>
          </p:cNvSpPr>
          <p:nvPr>
            <p:ph idx="1"/>
          </p:nvPr>
        </p:nvSpPr>
        <p:spPr>
          <a:xfrm>
            <a:off x="0" y="1600200"/>
            <a:ext cx="8763000" cy="914400"/>
          </a:xfrm>
        </p:spPr>
        <p:txBody>
          <a:bodyPr/>
          <a:lstStyle/>
          <a:p>
            <a:pPr>
              <a:buFont typeface="Arial"/>
              <a:buChar char="•"/>
            </a:pPr>
            <a:r>
              <a:rPr lang="en-US" sz="2200" dirty="0" smtClean="0">
                <a:solidFill>
                  <a:srgbClr val="000000"/>
                </a:solidFill>
              </a:rPr>
              <a:t>Can be viewed as a </a:t>
            </a:r>
            <a:r>
              <a:rPr lang="en-US" sz="2200" dirty="0" smtClean="0">
                <a:solidFill>
                  <a:srgbClr val="FF0000"/>
                </a:solidFill>
              </a:rPr>
              <a:t>special case </a:t>
            </a:r>
            <a:r>
              <a:rPr lang="en-US" sz="2200" dirty="0" smtClean="0">
                <a:solidFill>
                  <a:srgbClr val="000000"/>
                </a:solidFill>
              </a:rPr>
              <a:t>of the information-theoretic approach </a:t>
            </a:r>
          </a:p>
          <a:p>
            <a:pPr>
              <a:buFont typeface="Arial"/>
              <a:buChar char="•"/>
            </a:pPr>
            <a:r>
              <a:rPr lang="en-US" sz="2200" dirty="0" smtClean="0">
                <a:solidFill>
                  <a:srgbClr val="000000"/>
                </a:solidFill>
              </a:rPr>
              <a:t>Gaussian disturbance requires </a:t>
            </a:r>
            <a:r>
              <a:rPr lang="en-US" sz="2200" dirty="0" smtClean="0">
                <a:solidFill>
                  <a:srgbClr val="FF0000"/>
                </a:solidFill>
              </a:rPr>
              <a:t>unbounded support data rate theorem </a:t>
            </a:r>
            <a:r>
              <a:rPr lang="en-US" sz="2200" dirty="0" smtClean="0">
                <a:solidFill>
                  <a:srgbClr val="000000"/>
                </a:solidFill>
              </a:rPr>
              <a:t>of </a:t>
            </a:r>
            <a:r>
              <a:rPr lang="en-US" sz="2200" dirty="0" err="1" smtClean="0">
                <a:solidFill>
                  <a:srgbClr val="000000"/>
                </a:solidFill>
              </a:rPr>
              <a:t>Minero</a:t>
            </a:r>
            <a:r>
              <a:rPr lang="en-US" sz="2200" dirty="0" smtClean="0">
                <a:solidFill>
                  <a:srgbClr val="000000"/>
                </a:solidFill>
              </a:rPr>
              <a:t>, F, </a:t>
            </a:r>
            <a:r>
              <a:rPr lang="en-US" sz="2200" dirty="0" err="1" smtClean="0">
                <a:solidFill>
                  <a:srgbClr val="000000"/>
                </a:solidFill>
              </a:rPr>
              <a:t>Dey</a:t>
            </a:r>
            <a:r>
              <a:rPr lang="en-US" sz="2200" dirty="0" smtClean="0">
                <a:solidFill>
                  <a:srgbClr val="000000"/>
                </a:solidFill>
              </a:rPr>
              <a:t>, Nair, (2009) to recover the result</a:t>
            </a:r>
          </a:p>
          <a:p>
            <a:pPr>
              <a:buNone/>
            </a:pPr>
            <a:endParaRPr lang="en-US" sz="2200" b="1" dirty="0" smtClean="0">
              <a:solidFill>
                <a:srgbClr val="000000"/>
              </a:solidFill>
            </a:endParaRPr>
          </a:p>
          <a:p>
            <a:pPr>
              <a:buNone/>
            </a:pPr>
            <a:endParaRPr lang="en-US" b="1" dirty="0" smtClean="0">
              <a:solidFill>
                <a:srgbClr val="000000"/>
              </a:solidFill>
            </a:endParaRPr>
          </a:p>
          <a:p>
            <a:pPr>
              <a:buNone/>
            </a:pPr>
            <a:r>
              <a:rPr lang="en-US" b="1" dirty="0" smtClean="0">
                <a:solidFill>
                  <a:srgbClr val="FF0000"/>
                </a:solidFill>
              </a:rPr>
              <a:t> </a:t>
            </a:r>
            <a:endParaRPr lang="en-US"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06086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Stabilization over channels </a:t>
            </a:r>
            <a:r>
              <a:rPr lang="en-US" dirty="0"/>
              <a:t>with memory</a:t>
            </a:r>
          </a:p>
        </p:txBody>
      </p:sp>
      <p:sp>
        <p:nvSpPr>
          <p:cNvPr id="3" name="Content Placeholder 2"/>
          <p:cNvSpPr>
            <a:spLocks noGrp="1"/>
          </p:cNvSpPr>
          <p:nvPr>
            <p:ph idx="1"/>
          </p:nvPr>
        </p:nvSpPr>
        <p:spPr>
          <a:xfrm>
            <a:off x="152400" y="990600"/>
            <a:ext cx="8763000" cy="533400"/>
          </a:xfrm>
        </p:spPr>
        <p:txBody>
          <a:bodyPr/>
          <a:lstStyle/>
          <a:p>
            <a:r>
              <a:rPr lang="en-US" dirty="0" smtClean="0">
                <a:solidFill>
                  <a:srgbClr val="000000"/>
                </a:solidFill>
              </a:rPr>
              <a:t>Gupta-Martins-</a:t>
            </a:r>
            <a:r>
              <a:rPr lang="en-US" dirty="0" err="1" smtClean="0">
                <a:solidFill>
                  <a:srgbClr val="000000"/>
                </a:solidFill>
              </a:rPr>
              <a:t>Baras</a:t>
            </a:r>
            <a:r>
              <a:rPr lang="en-US" dirty="0" smtClean="0">
                <a:solidFill>
                  <a:srgbClr val="000000"/>
                </a:solidFill>
              </a:rPr>
              <a:t> (IEEE-TAC 2009)</a:t>
            </a:r>
          </a:p>
          <a:p>
            <a:pPr>
              <a:buNone/>
            </a:pPr>
            <a:r>
              <a:rPr lang="en-US" dirty="0" smtClean="0">
                <a:solidFill>
                  <a:srgbClr val="000000"/>
                </a:solidFill>
              </a:rPr>
              <a:t>      </a:t>
            </a:r>
          </a:p>
        </p:txBody>
      </p:sp>
      <p:grpSp>
        <p:nvGrpSpPr>
          <p:cNvPr id="19" name="Group 18"/>
          <p:cNvGrpSpPr/>
          <p:nvPr/>
        </p:nvGrpSpPr>
        <p:grpSpPr>
          <a:xfrm>
            <a:off x="381000" y="4038600"/>
            <a:ext cx="8763000" cy="1340257"/>
            <a:chOff x="381000" y="4038600"/>
            <a:chExt cx="8763000" cy="1340257"/>
          </a:xfrm>
        </p:grpSpPr>
        <p:sp>
          <p:nvSpPr>
            <p:cNvPr id="13" name="Content Placeholder 2"/>
            <p:cNvSpPr txBox="1">
              <a:spLocks/>
            </p:cNvSpPr>
            <p:nvPr/>
          </p:nvSpPr>
          <p:spPr bwMode="auto">
            <a:xfrm>
              <a:off x="381000" y="4038600"/>
              <a:ext cx="8763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Critical “</a:t>
              </a:r>
              <a:r>
                <a:rPr kumimoji="0" lang="en-US" sz="2000" b="0" i="0" u="none" strike="noStrike" kern="0" cap="none" spc="0" normalizeH="0" baseline="0" noProof="0" dirty="0" smtClean="0">
                  <a:ln>
                    <a:noFill/>
                  </a:ln>
                  <a:solidFill>
                    <a:srgbClr val="FF0000"/>
                  </a:solidFill>
                  <a:effectLst/>
                  <a:uLnTx/>
                  <a:uFillTx/>
                  <a:latin typeface="Baskerville"/>
                  <a:ea typeface="+mn-ea"/>
                  <a:cs typeface="Baskerville"/>
                </a:rPr>
                <a:t>recovery probability</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p:txBody>
        </p:sp>
        <p:pic>
          <p:nvPicPr>
            <p:cNvPr id="16" name="Picture 1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14400" y="4495800"/>
              <a:ext cx="2819400" cy="883057"/>
            </a:xfrm>
            <a:prstGeom prst="rect">
              <a:avLst/>
            </a:prstGeom>
          </p:spPr>
        </p:pic>
      </p:grpSp>
      <p:grpSp>
        <p:nvGrpSpPr>
          <p:cNvPr id="18" name="Group 17"/>
          <p:cNvGrpSpPr/>
          <p:nvPr/>
        </p:nvGrpSpPr>
        <p:grpSpPr>
          <a:xfrm>
            <a:off x="381000" y="1676400"/>
            <a:ext cx="6705600" cy="2286000"/>
            <a:chOff x="381000" y="1676400"/>
            <a:chExt cx="6705600" cy="2286000"/>
          </a:xfrm>
        </p:grpSpPr>
        <p:pic>
          <p:nvPicPr>
            <p:cNvPr id="12" name="Picture 11"/>
            <p:cNvPicPr>
              <a:picLocks noChangeAspect="1"/>
            </p:cNvPicPr>
            <p:nvPr/>
          </p:nvPicPr>
          <p:blipFill>
            <a:blip r:embed="rId4"/>
            <a:stretch>
              <a:fillRect/>
            </a:stretch>
          </p:blipFill>
          <p:spPr>
            <a:xfrm>
              <a:off x="1770320" y="2057400"/>
              <a:ext cx="5316280" cy="1905000"/>
            </a:xfrm>
            <a:prstGeom prst="rect">
              <a:avLst/>
            </a:prstGeom>
          </p:spPr>
        </p:pic>
        <p:sp>
          <p:nvSpPr>
            <p:cNvPr id="17" name="Rectangle 16"/>
            <p:cNvSpPr/>
            <p:nvPr/>
          </p:nvSpPr>
          <p:spPr>
            <a:xfrm>
              <a:off x="381000" y="1676400"/>
              <a:ext cx="6172200" cy="1267014"/>
            </a:xfrm>
            <a:prstGeom prst="rect">
              <a:avLst/>
            </a:prstGeom>
          </p:spPr>
          <p:txBody>
            <a:bodyPr wrap="square">
              <a:spAutoFit/>
            </a:bodyPr>
            <a:lstStyle/>
            <a:p>
              <a:pPr>
                <a:spcBef>
                  <a:spcPts val="480"/>
                </a:spcBef>
              </a:pPr>
              <a:r>
                <a:rPr lang="en-US" sz="2000" dirty="0" smtClean="0">
                  <a:solidFill>
                    <a:srgbClr val="000000"/>
                  </a:solidFill>
                  <a:latin typeface="Baskerville"/>
                  <a:ea typeface="Baskerville"/>
                  <a:cs typeface="Baskerville"/>
                </a:rPr>
                <a:t>Network theoretic approach</a:t>
              </a:r>
            </a:p>
            <a:p>
              <a:pPr>
                <a:spcBef>
                  <a:spcPts val="480"/>
                </a:spcBef>
              </a:pPr>
              <a:r>
                <a:rPr lang="en-US" sz="2000" dirty="0" smtClean="0">
                  <a:solidFill>
                    <a:srgbClr val="FF0000"/>
                  </a:solidFill>
                  <a:latin typeface="Baskerville"/>
                  <a:ea typeface="Baskerville"/>
                  <a:cs typeface="Baskerville"/>
                </a:rPr>
                <a:t>Two-state </a:t>
              </a:r>
              <a:r>
                <a:rPr lang="en-US" sz="2000" dirty="0" smtClean="0">
                  <a:solidFill>
                    <a:srgbClr val="000000"/>
                  </a:solidFill>
                  <a:latin typeface="Baskerville"/>
                  <a:ea typeface="Baskerville"/>
                  <a:cs typeface="Baskerville"/>
                </a:rPr>
                <a:t>Markov chain</a:t>
              </a:r>
            </a:p>
            <a:p>
              <a:pPr>
                <a:spcBef>
                  <a:spcPts val="480"/>
                </a:spcBef>
              </a:pPr>
              <a:r>
                <a:rPr lang="en-US" dirty="0" smtClean="0">
                  <a:solidFill>
                    <a:srgbClr val="000000"/>
                  </a:solidFill>
                  <a:latin typeface="Baskerville"/>
                  <a:ea typeface="Baskerville"/>
                  <a:cs typeface="Baskerville"/>
                </a:rPr>
                <a:t> </a:t>
              </a:r>
              <a:endParaRPr lang="en-US" dirty="0"/>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8387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Stabilization over channels </a:t>
            </a:r>
            <a:r>
              <a:rPr lang="en-US" dirty="0"/>
              <a:t>with memory</a:t>
            </a:r>
          </a:p>
        </p:txBody>
      </p:sp>
      <p:sp>
        <p:nvSpPr>
          <p:cNvPr id="3" name="Content Placeholder 2"/>
          <p:cNvSpPr>
            <a:spLocks noGrp="1"/>
          </p:cNvSpPr>
          <p:nvPr>
            <p:ph idx="1"/>
          </p:nvPr>
        </p:nvSpPr>
        <p:spPr>
          <a:xfrm>
            <a:off x="152400" y="990600"/>
            <a:ext cx="8763000" cy="457200"/>
          </a:xfrm>
        </p:spPr>
        <p:txBody>
          <a:bodyPr/>
          <a:lstStyle/>
          <a:p>
            <a:r>
              <a:rPr lang="en-US" dirty="0" smtClean="0">
                <a:solidFill>
                  <a:srgbClr val="000000"/>
                </a:solidFill>
              </a:rPr>
              <a:t>You-</a:t>
            </a:r>
            <a:r>
              <a:rPr lang="en-US" dirty="0" err="1" smtClean="0">
                <a:solidFill>
                  <a:srgbClr val="000000"/>
                </a:solidFill>
              </a:rPr>
              <a:t>Xie</a:t>
            </a:r>
            <a:r>
              <a:rPr lang="en-US" dirty="0">
                <a:solidFill>
                  <a:srgbClr val="000000"/>
                </a:solidFill>
              </a:rPr>
              <a:t> </a:t>
            </a:r>
            <a:r>
              <a:rPr lang="en-US" dirty="0" smtClean="0">
                <a:solidFill>
                  <a:srgbClr val="000000"/>
                </a:solidFill>
              </a:rPr>
              <a:t>(IEEE-TAC 2010)</a:t>
            </a:r>
          </a:p>
          <a:p>
            <a:pPr>
              <a:buNone/>
            </a:pPr>
            <a:endParaRPr lang="en-US" dirty="0" smtClean="0">
              <a:solidFill>
                <a:srgbClr val="000000"/>
              </a:solidFill>
            </a:endParaRPr>
          </a:p>
          <a:p>
            <a:pPr>
              <a:buNone/>
            </a:pPr>
            <a:r>
              <a:rPr lang="en-US" dirty="0" smtClean="0">
                <a:solidFill>
                  <a:srgbClr val="000000"/>
                </a:solidFill>
              </a:rPr>
              <a:t>      </a:t>
            </a:r>
          </a:p>
          <a:p>
            <a:pPr lvl="1"/>
            <a:endParaRPr lang="en-US" sz="2400" dirty="0" smtClean="0">
              <a:solidFill>
                <a:srgbClr val="000000"/>
              </a:solidFill>
            </a:endParaRPr>
          </a:p>
          <a:p>
            <a:pPr lvl="1"/>
            <a:endParaRPr lang="en-US" sz="2400" dirty="0" smtClean="0">
              <a:solidFill>
                <a:srgbClr val="000000"/>
              </a:solidFill>
            </a:endParaRPr>
          </a:p>
          <a:p>
            <a:endParaRPr lang="en-US" dirty="0">
              <a:solidFill>
                <a:srgbClr val="000000"/>
              </a:solidFill>
            </a:endParaRPr>
          </a:p>
        </p:txBody>
      </p:sp>
      <p:grpSp>
        <p:nvGrpSpPr>
          <p:cNvPr id="22" name="Group 21"/>
          <p:cNvGrpSpPr/>
          <p:nvPr/>
        </p:nvGrpSpPr>
        <p:grpSpPr>
          <a:xfrm>
            <a:off x="381000" y="4724400"/>
            <a:ext cx="8763000" cy="1828800"/>
            <a:chOff x="381000" y="4724400"/>
            <a:chExt cx="8763000" cy="1828800"/>
          </a:xfrm>
        </p:grpSpPr>
        <p:sp>
          <p:nvSpPr>
            <p:cNvPr id="13" name="Content Placeholder 2"/>
            <p:cNvSpPr txBox="1">
              <a:spLocks/>
            </p:cNvSpPr>
            <p:nvPr/>
          </p:nvSpPr>
          <p:spPr bwMode="auto">
            <a:xfrm>
              <a:off x="381000" y="5791200"/>
              <a:ext cx="8763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For                    </a:t>
              </a:r>
              <a:r>
                <a:rPr kumimoji="0" lang="en-US" sz="2200" b="0" i="0" u="none" strike="noStrike" kern="0" cap="none" spc="0" normalizeH="0" baseline="0" noProof="0" dirty="0" smtClean="0">
                  <a:ln>
                    <a:noFill/>
                  </a:ln>
                  <a:solidFill>
                    <a:srgbClr val="FF0000"/>
                  </a:solidFill>
                  <a:effectLst/>
                  <a:uLnTx/>
                  <a:uFillTx/>
                  <a:latin typeface="Baskerville"/>
                  <a:ea typeface="+mn-ea"/>
                  <a:cs typeface="Baskerville"/>
                </a:rPr>
                <a:t>recover the critical probability</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 </a:t>
              </a: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 </a:t>
              </a: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  </a:t>
              </a:r>
            </a:p>
          </p:txBody>
        </p:sp>
        <p:grpSp>
          <p:nvGrpSpPr>
            <p:cNvPr id="20" name="Group 19"/>
            <p:cNvGrpSpPr/>
            <p:nvPr/>
          </p:nvGrpSpPr>
          <p:grpSpPr>
            <a:xfrm>
              <a:off x="381000" y="4724400"/>
              <a:ext cx="8763000" cy="857250"/>
              <a:chOff x="381000" y="4724400"/>
              <a:chExt cx="8763000" cy="857250"/>
            </a:xfrm>
          </p:grpSpPr>
          <p:sp>
            <p:nvSpPr>
              <p:cNvPr id="6" name="Content Placeholder 2"/>
              <p:cNvSpPr txBox="1">
                <a:spLocks/>
              </p:cNvSpPr>
              <p:nvPr/>
            </p:nvSpPr>
            <p:spPr bwMode="auto">
              <a:xfrm>
                <a:off x="381000" y="4724400"/>
                <a:ext cx="8763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Data-rate theorem</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p:txBody>
          </p:sp>
          <p:pic>
            <p:nvPicPr>
              <p:cNvPr id="10" name="Picture 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38200" y="5181600"/>
                <a:ext cx="3200400" cy="400050"/>
              </a:xfrm>
              <a:prstGeom prst="rect">
                <a:avLst/>
              </a:prstGeom>
            </p:spPr>
          </p:pic>
        </p:grpSp>
        <p:pic>
          <p:nvPicPr>
            <p:cNvPr id="14" name="Picture 13"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371600" y="5867400"/>
              <a:ext cx="1066800" cy="242047"/>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096000" y="5638800"/>
              <a:ext cx="2438400" cy="763725"/>
            </a:xfrm>
            <a:prstGeom prst="rect">
              <a:avLst/>
            </a:prstGeom>
          </p:spPr>
        </p:pic>
      </p:grpSp>
      <p:grpSp>
        <p:nvGrpSpPr>
          <p:cNvPr id="19" name="Group 18"/>
          <p:cNvGrpSpPr/>
          <p:nvPr/>
        </p:nvGrpSpPr>
        <p:grpSpPr>
          <a:xfrm>
            <a:off x="457200" y="1600200"/>
            <a:ext cx="7391400" cy="3505200"/>
            <a:chOff x="457200" y="1600200"/>
            <a:chExt cx="7391400" cy="3505200"/>
          </a:xfrm>
        </p:grpSpPr>
        <p:grpSp>
          <p:nvGrpSpPr>
            <p:cNvPr id="11" name="Group 10"/>
            <p:cNvGrpSpPr/>
            <p:nvPr/>
          </p:nvGrpSpPr>
          <p:grpSpPr>
            <a:xfrm>
              <a:off x="2057400" y="3352800"/>
              <a:ext cx="4648200" cy="1752600"/>
              <a:chOff x="2057400" y="2981739"/>
              <a:chExt cx="5203152" cy="1981200"/>
            </a:xfrm>
          </p:grpSpPr>
          <p:pic>
            <p:nvPicPr>
              <p:cNvPr id="4" name="Picture 3"/>
              <p:cNvPicPr>
                <a:picLocks noChangeAspect="1"/>
              </p:cNvPicPr>
              <p:nvPr/>
            </p:nvPicPr>
            <p:blipFill>
              <a:blip r:embed="rId8"/>
              <a:stretch>
                <a:fillRect/>
              </a:stretch>
            </p:blipFill>
            <p:spPr>
              <a:xfrm>
                <a:off x="2057400" y="2981739"/>
                <a:ext cx="5203152" cy="1981200"/>
              </a:xfrm>
              <a:prstGeom prst="rect">
                <a:avLst/>
              </a:prstGeom>
            </p:spPr>
          </p:pic>
          <p:sp>
            <p:nvSpPr>
              <p:cNvPr id="7" name="Rectangle 6"/>
              <p:cNvSpPr/>
              <p:nvPr/>
            </p:nvSpPr>
            <p:spPr bwMode="auto">
              <a:xfrm>
                <a:off x="5257800" y="3585641"/>
                <a:ext cx="228600" cy="429768"/>
              </a:xfrm>
              <a:prstGeom prst="rect">
                <a:avLst/>
              </a:prstGeom>
              <a:solidFill>
                <a:srgbClr val="FFFCF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pic>
            <p:nvPicPr>
              <p:cNvPr id="9" name="Picture 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257800" y="3718772"/>
                <a:ext cx="307622" cy="296636"/>
              </a:xfrm>
              <a:prstGeom prst="rect">
                <a:avLst/>
              </a:prstGeom>
            </p:spPr>
          </p:pic>
        </p:grpSp>
        <p:sp>
          <p:nvSpPr>
            <p:cNvPr id="18" name="Rectangle 17"/>
            <p:cNvSpPr/>
            <p:nvPr/>
          </p:nvSpPr>
          <p:spPr>
            <a:xfrm>
              <a:off x="457200" y="1600200"/>
              <a:ext cx="7391400" cy="1677382"/>
            </a:xfrm>
            <a:prstGeom prst="rect">
              <a:avLst/>
            </a:prstGeom>
          </p:spPr>
          <p:txBody>
            <a:bodyPr wrap="square">
              <a:spAutoFit/>
            </a:bodyPr>
            <a:lstStyle/>
            <a:p>
              <a:pPr>
                <a:spcBef>
                  <a:spcPts val="600"/>
                </a:spcBef>
              </a:pPr>
              <a:r>
                <a:rPr lang="en-US" sz="2200" dirty="0" smtClean="0">
                  <a:solidFill>
                    <a:srgbClr val="000000"/>
                  </a:solidFill>
                  <a:latin typeface="Baskerville"/>
                  <a:ea typeface="Baskerville"/>
                  <a:cs typeface="Baskerville"/>
                </a:rPr>
                <a:t>Information-theoretic approach</a:t>
              </a:r>
            </a:p>
            <a:p>
              <a:pPr>
                <a:spcBef>
                  <a:spcPts val="600"/>
                </a:spcBef>
              </a:pPr>
              <a:r>
                <a:rPr lang="en-US" sz="2200" dirty="0" smtClean="0">
                  <a:solidFill>
                    <a:srgbClr val="FF0000"/>
                  </a:solidFill>
                  <a:latin typeface="Baskerville"/>
                  <a:ea typeface="Baskerville"/>
                  <a:cs typeface="Baskerville"/>
                </a:rPr>
                <a:t>Two-state </a:t>
              </a:r>
              <a:r>
                <a:rPr lang="en-US" sz="2200" dirty="0" smtClean="0">
                  <a:solidFill>
                    <a:srgbClr val="000000"/>
                  </a:solidFill>
                  <a:latin typeface="Baskerville"/>
                  <a:ea typeface="Baskerville"/>
                  <a:cs typeface="Baskerville"/>
                </a:rPr>
                <a:t>Markov chain, fixed </a:t>
              </a:r>
              <a:r>
                <a:rPr lang="en-US" sz="2200" i="1" dirty="0" smtClean="0">
                  <a:solidFill>
                    <a:srgbClr val="000000"/>
                  </a:solidFill>
                  <a:latin typeface="Baskerville"/>
                  <a:ea typeface="Baskerville"/>
                  <a:cs typeface="Baskerville"/>
                </a:rPr>
                <a:t>R</a:t>
              </a:r>
              <a:r>
                <a:rPr lang="en-US" sz="2200" dirty="0" smtClean="0">
                  <a:solidFill>
                    <a:srgbClr val="000000"/>
                  </a:solidFill>
                  <a:latin typeface="Baskerville"/>
                  <a:ea typeface="Baskerville"/>
                  <a:cs typeface="Baskerville"/>
                </a:rPr>
                <a:t> or zero rate</a:t>
              </a:r>
            </a:p>
            <a:p>
              <a:pPr>
                <a:spcBef>
                  <a:spcPts val="600"/>
                </a:spcBef>
              </a:pPr>
              <a:r>
                <a:rPr lang="en-US" sz="2200" dirty="0" smtClean="0">
                  <a:solidFill>
                    <a:srgbClr val="000000"/>
                  </a:solidFill>
                  <a:latin typeface="Baskerville"/>
                  <a:ea typeface="Baskerville"/>
                  <a:cs typeface="Baskerville"/>
                </a:rPr>
                <a:t> Disturbances and initial state support: unbounded</a:t>
              </a:r>
            </a:p>
            <a:p>
              <a:pPr>
                <a:spcBef>
                  <a:spcPts val="600"/>
                </a:spcBef>
              </a:pPr>
              <a:r>
                <a:rPr lang="en-US" sz="2200" dirty="0" smtClean="0">
                  <a:solidFill>
                    <a:srgbClr val="000000"/>
                  </a:solidFill>
                  <a:latin typeface="Baskerville"/>
                  <a:ea typeface="Baskerville"/>
                  <a:cs typeface="Baskerville"/>
                </a:rPr>
                <a:t> Let </a:t>
              </a:r>
              <a:r>
                <a:rPr lang="en-US" sz="2200" i="1" dirty="0" smtClean="0">
                  <a:solidFill>
                    <a:srgbClr val="000000"/>
                  </a:solidFill>
                  <a:latin typeface="Times New Roman"/>
                  <a:ea typeface="Baskerville"/>
                  <a:cs typeface="Baskerville"/>
                </a:rPr>
                <a:t>T</a:t>
              </a:r>
              <a:r>
                <a:rPr lang="en-US" sz="2200" i="1" dirty="0" smtClean="0">
                  <a:solidFill>
                    <a:srgbClr val="000000"/>
                  </a:solidFill>
                  <a:latin typeface="Baskerville"/>
                  <a:ea typeface="Baskerville"/>
                  <a:cs typeface="Baskerville"/>
                </a:rPr>
                <a:t>  </a:t>
              </a:r>
              <a:r>
                <a:rPr lang="en-US" sz="2200" dirty="0" smtClean="0">
                  <a:solidFill>
                    <a:srgbClr val="000000"/>
                  </a:solidFill>
                  <a:latin typeface="Baskerville"/>
                  <a:ea typeface="Baskerville"/>
                  <a:cs typeface="Baskerville"/>
                </a:rPr>
                <a:t>be the excursion time of state </a:t>
              </a:r>
              <a:r>
                <a:rPr lang="en-US" sz="2200" i="1" dirty="0" smtClean="0">
                  <a:solidFill>
                    <a:srgbClr val="000000"/>
                  </a:solidFill>
                  <a:latin typeface="Baskerville"/>
                  <a:ea typeface="Baskerville"/>
                  <a:cs typeface="Baskerville"/>
                </a:rPr>
                <a:t>R</a:t>
              </a:r>
              <a:endParaRPr lang="en-US" sz="2200" dirty="0"/>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0704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Stabilization over channels with memory</a:t>
            </a:r>
            <a:endParaRPr lang="en-US" dirty="0"/>
          </a:p>
        </p:txBody>
      </p:sp>
      <p:sp>
        <p:nvSpPr>
          <p:cNvPr id="7" name="Content Placeholder 2"/>
          <p:cNvSpPr>
            <a:spLocks noGrp="1"/>
          </p:cNvSpPr>
          <p:nvPr>
            <p:ph idx="1"/>
          </p:nvPr>
        </p:nvSpPr>
        <p:spPr>
          <a:xfrm>
            <a:off x="152400" y="990600"/>
            <a:ext cx="8763000" cy="457200"/>
          </a:xfrm>
        </p:spPr>
        <p:txBody>
          <a:bodyPr/>
          <a:lstStyle/>
          <a:p>
            <a:r>
              <a:rPr lang="en-US" sz="2200" dirty="0" err="1" smtClean="0">
                <a:solidFill>
                  <a:srgbClr val="000000"/>
                </a:solidFill>
              </a:rPr>
              <a:t>Minero-Coviello-F</a:t>
            </a:r>
            <a:r>
              <a:rPr lang="en-US" sz="2200" dirty="0" smtClean="0">
                <a:solidFill>
                  <a:srgbClr val="000000"/>
                </a:solidFill>
              </a:rPr>
              <a:t> (IEEE-TAC to appear)</a:t>
            </a:r>
          </a:p>
          <a:p>
            <a:endParaRPr lang="en-US" sz="2200" dirty="0" smtClean="0">
              <a:solidFill>
                <a:srgbClr val="000000"/>
              </a:solidFill>
            </a:endParaRPr>
          </a:p>
          <a:p>
            <a:pPr>
              <a:buNone/>
            </a:pPr>
            <a:r>
              <a:rPr lang="en-US" sz="2200" dirty="0" smtClean="0">
                <a:solidFill>
                  <a:srgbClr val="000000"/>
                </a:solidFill>
              </a:rPr>
              <a:t>     </a:t>
            </a:r>
          </a:p>
          <a:p>
            <a:pPr>
              <a:buNone/>
            </a:pPr>
            <a:r>
              <a:rPr lang="en-US" sz="2200" dirty="0" smtClean="0">
                <a:solidFill>
                  <a:srgbClr val="000000"/>
                </a:solidFill>
              </a:rPr>
              <a:t>     </a:t>
            </a:r>
          </a:p>
          <a:p>
            <a:pPr>
              <a:buNone/>
            </a:pPr>
            <a:endParaRPr lang="en-US" dirty="0" smtClean="0">
              <a:solidFill>
                <a:srgbClr val="000000"/>
              </a:solidFill>
            </a:endParaRPr>
          </a:p>
          <a:p>
            <a:pPr lvl="1"/>
            <a:endParaRPr lang="en-US" sz="2400" dirty="0" smtClean="0">
              <a:solidFill>
                <a:srgbClr val="000000"/>
              </a:solidFill>
            </a:endParaRPr>
          </a:p>
          <a:p>
            <a:pPr lvl="1"/>
            <a:endParaRPr lang="en-US" sz="2400" dirty="0" smtClean="0">
              <a:solidFill>
                <a:srgbClr val="000000"/>
              </a:solidFill>
            </a:endParaRPr>
          </a:p>
          <a:p>
            <a:endParaRPr lang="en-US" dirty="0">
              <a:solidFill>
                <a:srgbClr val="000000"/>
              </a:solidFill>
            </a:endParaRPr>
          </a:p>
        </p:txBody>
      </p:sp>
      <p:sp>
        <p:nvSpPr>
          <p:cNvPr id="10" name="Content Placeholder 2"/>
          <p:cNvSpPr txBox="1">
            <a:spLocks/>
          </p:cNvSpPr>
          <p:nvPr/>
        </p:nvSpPr>
        <p:spPr bwMode="auto">
          <a:xfrm>
            <a:off x="304800" y="53340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Obtain a </a:t>
            </a:r>
            <a:r>
              <a:rPr kumimoji="0" lang="en-US" sz="2200" b="0" i="0" u="none" strike="noStrike" kern="0" cap="none" spc="0" normalizeH="0" baseline="0" noProof="0" dirty="0" smtClean="0">
                <a:ln>
                  <a:noFill/>
                </a:ln>
                <a:solidFill>
                  <a:srgbClr val="FF0000"/>
                </a:solidFill>
                <a:effectLst/>
                <a:uLnTx/>
                <a:uFillTx/>
                <a:latin typeface="Baskerville"/>
                <a:ea typeface="+mn-ea"/>
                <a:cs typeface="Baskerville"/>
              </a:rPr>
              <a:t>general data rate theorem</a:t>
            </a:r>
            <a:r>
              <a:rPr kumimoji="0" lang="en-US" sz="2200" b="0" i="0" u="none" strike="noStrike" kern="0" cap="none" spc="0" normalizeH="0" noProof="0" dirty="0" smtClean="0">
                <a:ln>
                  <a:noFill/>
                </a:ln>
                <a:solidFill>
                  <a:srgbClr val="FF0000"/>
                </a:solidFill>
                <a:effectLst/>
                <a:uLnTx/>
                <a:uFillTx/>
                <a:latin typeface="Baskerville"/>
                <a:ea typeface="+mn-ea"/>
                <a:cs typeface="Baskerville"/>
              </a:rPr>
              <a:t> </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that recovers all previous results using the theory of </a:t>
            </a:r>
            <a:r>
              <a:rPr kumimoji="0" lang="en-US" sz="2200" b="0" i="0" u="none" strike="noStrike" kern="0" cap="none" spc="0" normalizeH="0" noProof="0" dirty="0" smtClean="0">
                <a:ln>
                  <a:noFill/>
                </a:ln>
                <a:solidFill>
                  <a:srgbClr val="FF0000"/>
                </a:solidFill>
                <a:effectLst/>
                <a:uLnTx/>
                <a:uFillTx/>
                <a:latin typeface="Baskerville"/>
                <a:ea typeface="+mn-ea"/>
                <a:cs typeface="Baskerville"/>
              </a:rPr>
              <a:t>Jump Linear Systems</a:t>
            </a:r>
            <a:endParaRPr kumimoji="0" lang="en-US" sz="2200" b="0" i="0" u="none" strike="noStrike" kern="0" cap="none" spc="0" normalizeH="0" baseline="0" noProof="0" dirty="0" smtClean="0">
              <a:ln>
                <a:noFill/>
              </a:ln>
              <a:solidFill>
                <a:srgbClr val="FF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grpSp>
        <p:nvGrpSpPr>
          <p:cNvPr id="21" name="Group 20"/>
          <p:cNvGrpSpPr/>
          <p:nvPr/>
        </p:nvGrpSpPr>
        <p:grpSpPr>
          <a:xfrm>
            <a:off x="228600" y="1828800"/>
            <a:ext cx="8382000" cy="3069510"/>
            <a:chOff x="228600" y="1943978"/>
            <a:chExt cx="8382000" cy="3069510"/>
          </a:xfrm>
        </p:grpSpPr>
        <p:sp>
          <p:nvSpPr>
            <p:cNvPr id="19" name="Rectangle 18"/>
            <p:cNvSpPr/>
            <p:nvPr/>
          </p:nvSpPr>
          <p:spPr>
            <a:xfrm>
              <a:off x="228600" y="1943978"/>
              <a:ext cx="8382000" cy="1485022"/>
            </a:xfrm>
            <a:prstGeom prst="rect">
              <a:avLst/>
            </a:prstGeom>
          </p:spPr>
          <p:txBody>
            <a:bodyPr wrap="square">
              <a:spAutoFit/>
            </a:bodyPr>
            <a:lstStyle/>
            <a:p>
              <a:pPr>
                <a:spcBef>
                  <a:spcPts val="120"/>
                </a:spcBef>
              </a:pPr>
              <a:r>
                <a:rPr lang="en-US" sz="2200" dirty="0" smtClean="0">
                  <a:solidFill>
                    <a:srgbClr val="000000"/>
                  </a:solidFill>
                  <a:latin typeface="Baskerville"/>
                  <a:ea typeface="Baskerville"/>
                  <a:cs typeface="Baskerville"/>
                </a:rPr>
                <a:t>     Information-theoretic approach</a:t>
              </a:r>
            </a:p>
            <a:p>
              <a:pPr>
                <a:spcBef>
                  <a:spcPts val="120"/>
                </a:spcBef>
              </a:pPr>
              <a:r>
                <a:rPr lang="en-US" sz="2200" dirty="0" smtClean="0">
                  <a:solidFill>
                    <a:srgbClr val="000000"/>
                  </a:solidFill>
                  <a:latin typeface="Baskerville"/>
                  <a:ea typeface="Baskerville"/>
                  <a:cs typeface="Baskerville"/>
                </a:rPr>
                <a:t>     Disturbances and initial state support: </a:t>
              </a:r>
              <a:r>
                <a:rPr lang="en-US" sz="2200" dirty="0" smtClean="0">
                  <a:solidFill>
                    <a:srgbClr val="FF0000"/>
                  </a:solidFill>
                  <a:latin typeface="Baskerville"/>
                  <a:ea typeface="Baskerville"/>
                  <a:cs typeface="Baskerville"/>
                </a:rPr>
                <a:t>unbounded</a:t>
              </a:r>
            </a:p>
            <a:p>
              <a:pPr>
                <a:spcBef>
                  <a:spcPts val="120"/>
                </a:spcBef>
              </a:pPr>
              <a:r>
                <a:rPr lang="en-US" sz="2200" dirty="0" smtClean="0">
                  <a:solidFill>
                    <a:srgbClr val="000000"/>
                  </a:solidFill>
                  <a:latin typeface="Baskerville"/>
                  <a:ea typeface="Baskerville"/>
                  <a:cs typeface="Baskerville"/>
                </a:rPr>
                <a:t>     Time-varying rate       </a:t>
              </a:r>
            </a:p>
            <a:p>
              <a:pPr>
                <a:spcBef>
                  <a:spcPts val="120"/>
                </a:spcBef>
              </a:pPr>
              <a:r>
                <a:rPr lang="en-US" sz="2200" dirty="0" smtClean="0">
                  <a:solidFill>
                    <a:srgbClr val="000000"/>
                  </a:solidFill>
                  <a:latin typeface="Baskerville"/>
                  <a:ea typeface="Baskerville"/>
                  <a:cs typeface="Baskerville"/>
                </a:rPr>
                <a:t>     </a:t>
              </a:r>
              <a:r>
                <a:rPr lang="en-US" sz="2200" dirty="0" smtClean="0">
                  <a:solidFill>
                    <a:srgbClr val="FF0000"/>
                  </a:solidFill>
                  <a:latin typeface="Baskerville"/>
                  <a:ea typeface="Baskerville"/>
                  <a:cs typeface="Baskerville"/>
                </a:rPr>
                <a:t>Arbitrary</a:t>
              </a:r>
              <a:r>
                <a:rPr lang="en-US" sz="2200" dirty="0" smtClean="0">
                  <a:solidFill>
                    <a:srgbClr val="000000"/>
                  </a:solidFill>
                  <a:latin typeface="Baskerville"/>
                  <a:ea typeface="Baskerville"/>
                  <a:cs typeface="Baskerville"/>
                </a:rPr>
                <a:t> positively recurrent time-invariant Markov chain of </a:t>
              </a:r>
              <a:r>
                <a:rPr lang="en-US" sz="2200" i="1" dirty="0" err="1" smtClean="0">
                  <a:solidFill>
                    <a:srgbClr val="000000"/>
                  </a:solidFill>
                  <a:latin typeface="Baskerville"/>
                  <a:ea typeface="Baskerville"/>
                  <a:cs typeface="Baskerville"/>
                </a:rPr>
                <a:t>n</a:t>
              </a:r>
              <a:r>
                <a:rPr lang="en-US" sz="2200" dirty="0" smtClean="0">
                  <a:solidFill>
                    <a:srgbClr val="000000"/>
                  </a:solidFill>
                  <a:latin typeface="Baskerville"/>
                  <a:ea typeface="Baskerville"/>
                  <a:cs typeface="Baskerville"/>
                </a:rPr>
                <a:t> states</a:t>
              </a:r>
              <a:endParaRPr lang="en-US" sz="2200" dirty="0"/>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743200" y="2727302"/>
              <a:ext cx="2118360" cy="29718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85800" y="3429000"/>
              <a:ext cx="3398520" cy="304800"/>
            </a:xfrm>
            <a:prstGeom prst="rect">
              <a:avLst/>
            </a:prstGeom>
          </p:spPr>
        </p:pic>
        <p:pic>
          <p:nvPicPr>
            <p:cNvPr id="16" name="Picture 15" descr="markov.eps"/>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505200" y="3505200"/>
              <a:ext cx="2286000" cy="1508288"/>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80882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Jump Linear System</a:t>
            </a:r>
            <a:endParaRPr lang="en-US" dirty="0"/>
          </a:p>
        </p:txBody>
      </p:sp>
      <p:sp>
        <p:nvSpPr>
          <p:cNvPr id="11" name="Rectangle 10"/>
          <p:cNvSpPr/>
          <p:nvPr/>
        </p:nvSpPr>
        <p:spPr bwMode="auto">
          <a:xfrm>
            <a:off x="2881373" y="5257800"/>
            <a:ext cx="152400" cy="9144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cxnSp>
        <p:nvCxnSpPr>
          <p:cNvPr id="13" name="Straight Arrow Connector 12"/>
          <p:cNvCxnSpPr/>
          <p:nvPr/>
        </p:nvCxnSpPr>
        <p:spPr bwMode="auto">
          <a:xfrm>
            <a:off x="3184179" y="5715000"/>
            <a:ext cx="162560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4" name="Rectangle 13"/>
          <p:cNvSpPr/>
          <p:nvPr/>
        </p:nvSpPr>
        <p:spPr bwMode="auto">
          <a:xfrm>
            <a:off x="4885979" y="5105400"/>
            <a:ext cx="152400" cy="12192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cxnSp>
        <p:nvCxnSpPr>
          <p:cNvPr id="15" name="Straight Arrow Connector 14"/>
          <p:cNvCxnSpPr/>
          <p:nvPr/>
        </p:nvCxnSpPr>
        <p:spPr bwMode="auto">
          <a:xfrm>
            <a:off x="5266979" y="5105400"/>
            <a:ext cx="0" cy="12192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aphicFrame>
        <p:nvGraphicFramePr>
          <p:cNvPr id="16" name="Object 1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4665184"/>
              </p:ext>
            </p:extLst>
          </p:nvPr>
        </p:nvGraphicFramePr>
        <p:xfrm>
          <a:off x="5281613" y="5275263"/>
          <a:ext cx="620712" cy="898525"/>
        </p:xfrm>
        <a:graphic>
          <a:graphicData uri="http://schemas.openxmlformats.org/presentationml/2006/ole">
            <p:oleObj spid="_x0000_s292263" name="Equation" r:id="rId3" imgW="279400" imgH="419100" progId="Equation.3">
              <p:embed/>
            </p:oleObj>
          </a:graphicData>
        </a:graphic>
      </p:graphicFrame>
      <p:sp>
        <p:nvSpPr>
          <p:cNvPr id="17" name="TextBox 16"/>
          <p:cNvSpPr txBox="1"/>
          <p:nvPr/>
        </p:nvSpPr>
        <p:spPr>
          <a:xfrm>
            <a:off x="3438179" y="5334000"/>
            <a:ext cx="851515" cy="369332"/>
          </a:xfrm>
          <a:prstGeom prst="rect">
            <a:avLst/>
          </a:prstGeom>
          <a:noFill/>
        </p:spPr>
        <p:txBody>
          <a:bodyPr wrap="none" rtlCol="0">
            <a:spAutoFit/>
          </a:bodyPr>
          <a:lstStyle/>
          <a:p>
            <a:r>
              <a:rPr lang="en-US" sz="1600" dirty="0" smtClean="0">
                <a:solidFill>
                  <a:schemeClr val="tx1"/>
                </a:solidFill>
              </a:rPr>
              <a:t>Rate </a:t>
            </a:r>
            <a:r>
              <a:rPr lang="en-US" sz="1800" i="1" dirty="0" err="1" smtClean="0">
                <a:solidFill>
                  <a:schemeClr val="tx1"/>
                </a:solidFill>
              </a:rPr>
              <a:t>r</a:t>
            </a:r>
            <a:r>
              <a:rPr lang="en-US" sz="1800" i="1" baseline="-25000" dirty="0" err="1" smtClean="0">
                <a:solidFill>
                  <a:schemeClr val="tx1"/>
                </a:solidFill>
              </a:rPr>
              <a:t>k</a:t>
            </a:r>
            <a:endParaRPr lang="en-US" sz="1600" i="1" baseline="-25000" dirty="0">
              <a:solidFill>
                <a:schemeClr val="tx1"/>
              </a:solidFill>
            </a:endParaRPr>
          </a:p>
        </p:txBody>
      </p:sp>
      <p:sp>
        <p:nvSpPr>
          <p:cNvPr id="19" name="TextBox 18"/>
          <p:cNvSpPr txBox="1"/>
          <p:nvPr/>
        </p:nvSpPr>
        <p:spPr>
          <a:xfrm>
            <a:off x="2209800" y="4701672"/>
            <a:ext cx="1506443" cy="338554"/>
          </a:xfrm>
          <a:prstGeom prst="rect">
            <a:avLst/>
          </a:prstGeom>
          <a:noFill/>
        </p:spPr>
        <p:txBody>
          <a:bodyPr wrap="square" rtlCol="0">
            <a:spAutoFit/>
          </a:bodyPr>
          <a:lstStyle/>
          <a:p>
            <a:pPr>
              <a:spcBef>
                <a:spcPts val="0"/>
              </a:spcBef>
            </a:pPr>
            <a:r>
              <a:rPr lang="en-US" sz="1600" dirty="0" smtClean="0">
                <a:solidFill>
                  <a:schemeClr val="tx1"/>
                </a:solidFill>
              </a:rPr>
              <a:t>State variance</a:t>
            </a:r>
            <a:endParaRPr lang="en-US" sz="1600" dirty="0">
              <a:solidFill>
                <a:schemeClr val="tx1"/>
              </a:solidFill>
            </a:endParaRPr>
          </a:p>
        </p:txBody>
      </p:sp>
      <p:sp>
        <p:nvSpPr>
          <p:cNvPr id="24" name="Content Placeholder 2"/>
          <p:cNvSpPr txBox="1">
            <a:spLocks/>
          </p:cNvSpPr>
          <p:nvPr/>
        </p:nvSpPr>
        <p:spPr bwMode="auto">
          <a:xfrm>
            <a:off x="0" y="12192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Define an auxiliary</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 dynamical system (</a:t>
            </a:r>
            <a:r>
              <a:rPr kumimoji="0" lang="en-US" sz="2200" b="0" i="0" u="none" strike="noStrike" kern="0" cap="none" spc="0" normalizeH="0" noProof="0" dirty="0" smtClean="0">
                <a:ln>
                  <a:noFill/>
                </a:ln>
                <a:solidFill>
                  <a:srgbClr val="FF0000"/>
                </a:solidFill>
                <a:effectLst/>
                <a:uLnTx/>
                <a:uFillTx/>
                <a:latin typeface="Baskerville"/>
                <a:ea typeface="+mn-ea"/>
                <a:cs typeface="Baskerville"/>
              </a:rPr>
              <a:t>MJLS)</a:t>
            </a:r>
            <a:endParaRPr kumimoji="0" lang="en-US" sz="2200" b="0" i="0" u="none" strike="noStrike" kern="0" cap="none" spc="0" normalizeH="0" baseline="0" noProof="0" dirty="0" smtClean="0">
              <a:ln>
                <a:noFill/>
              </a:ln>
              <a:solidFill>
                <a:srgbClr val="FF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26" name="Picture 2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743200" y="3200400"/>
            <a:ext cx="2101850" cy="318764"/>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667000" y="2133600"/>
            <a:ext cx="2949614" cy="838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746544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Jump Linear System</a:t>
            </a:r>
            <a:endParaRPr lang="en-US" dirty="0"/>
          </a:p>
        </p:txBody>
      </p:sp>
      <p:grpSp>
        <p:nvGrpSpPr>
          <p:cNvPr id="28" name="Group 27"/>
          <p:cNvGrpSpPr/>
          <p:nvPr/>
        </p:nvGrpSpPr>
        <p:grpSpPr>
          <a:xfrm>
            <a:off x="228600" y="2971800"/>
            <a:ext cx="8763000" cy="1270000"/>
            <a:chOff x="228600" y="2971800"/>
            <a:chExt cx="8763000" cy="1270000"/>
          </a:xfrm>
        </p:grpSpPr>
        <p:graphicFrame>
          <p:nvGraphicFramePr>
            <p:cNvPr id="503812" name="Object 4"/>
            <p:cNvGraphicFramePr>
              <a:graphicFrameLocks noChangeAspect="1"/>
            </p:cNvGraphicFramePr>
            <p:nvPr/>
          </p:nvGraphicFramePr>
          <p:xfrm>
            <a:off x="1143000" y="3048000"/>
            <a:ext cx="774700" cy="406400"/>
          </p:xfrm>
          <a:graphic>
            <a:graphicData uri="http://schemas.openxmlformats.org/presentationml/2006/ole">
              <p:oleObj spid="_x0000_s503812" name="Equation" r:id="rId3" imgW="381000" imgH="203200" progId="Equation.3">
                <p:embed/>
              </p:oleObj>
            </a:graphicData>
          </a:graphic>
        </p:graphicFrame>
        <p:grpSp>
          <p:nvGrpSpPr>
            <p:cNvPr id="26" name="Group 25"/>
            <p:cNvGrpSpPr/>
            <p:nvPr/>
          </p:nvGrpSpPr>
          <p:grpSpPr>
            <a:xfrm>
              <a:off x="228600" y="2971800"/>
              <a:ext cx="8763000" cy="1270000"/>
              <a:chOff x="228600" y="2971800"/>
              <a:chExt cx="8763000" cy="1270000"/>
            </a:xfrm>
          </p:grpSpPr>
          <p:sp>
            <p:nvSpPr>
              <p:cNvPr id="20" name="Content Placeholder 2"/>
              <p:cNvSpPr txBox="1">
                <a:spLocks/>
              </p:cNvSpPr>
              <p:nvPr/>
            </p:nvSpPr>
            <p:spPr bwMode="auto">
              <a:xfrm>
                <a:off x="228600" y="29718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Let              be the spectral radius </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of </a:t>
                </a:r>
                <a:r>
                  <a:rPr kumimoji="0" lang="en-US" sz="2200" i="1" u="none" strike="noStrike" kern="0" cap="none" spc="0" normalizeH="0" noProof="0" dirty="0" smtClean="0">
                    <a:ln>
                      <a:noFill/>
                    </a:ln>
                    <a:solidFill>
                      <a:srgbClr val="000000"/>
                    </a:solidFill>
                    <a:effectLst/>
                    <a:uLnTx/>
                    <a:uFillTx/>
                    <a:latin typeface="Baskerville"/>
                    <a:ea typeface="+mn-ea"/>
                    <a:cs typeface="Baskerville"/>
                  </a:rPr>
                  <a:t>H</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sz="2200" kern="0" baseline="0" dirty="0" smtClean="0">
                  <a:solidFill>
                    <a:srgbClr val="000000"/>
                  </a:solidFill>
                  <a:latin typeface="Baskerville"/>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noProof="0" dirty="0" smtClean="0">
                    <a:ln>
                      <a:noFill/>
                    </a:ln>
                    <a:solidFill>
                      <a:srgbClr val="000000"/>
                    </a:solidFill>
                    <a:effectLst/>
                    <a:uLnTx/>
                    <a:uFillTx/>
                    <a:latin typeface="Baskerville"/>
                    <a:ea typeface="+mn-ea"/>
                    <a:cs typeface="Baskerville"/>
                  </a:rPr>
                  <a:t>The MJLS is mean square stable </a:t>
                </a:r>
                <a:r>
                  <a:rPr kumimoji="0" lang="en-US" sz="2200" b="0" i="0" u="none" strike="noStrike" kern="0" cap="none" spc="0" normalizeH="0" noProof="0" dirty="0" err="1" smtClean="0">
                    <a:ln>
                      <a:noFill/>
                    </a:ln>
                    <a:solidFill>
                      <a:srgbClr val="000000"/>
                    </a:solidFill>
                    <a:effectLst/>
                    <a:uLnTx/>
                    <a:uFillTx/>
                    <a:latin typeface="Baskerville"/>
                    <a:ea typeface="+mn-ea"/>
                    <a:cs typeface="Baskerville"/>
                  </a:rPr>
                  <a:t>iff</a:t>
                </a:r>
                <a:endParaRPr kumimoji="0" lang="en-US" sz="2200" b="0" i="0" u="none" strike="noStrike" kern="0" cap="none" spc="0" normalizeH="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200" kern="0" dirty="0" smtClean="0">
                    <a:solidFill>
                      <a:srgbClr val="000000"/>
                    </a:solidFill>
                    <a:latin typeface="Baskerville"/>
                    <a:cs typeface="Baskerville"/>
                  </a:rPr>
                  <a:t>Relate the </a:t>
                </a:r>
                <a:r>
                  <a:rPr lang="en-US" sz="2200" kern="0" dirty="0" smtClean="0">
                    <a:solidFill>
                      <a:srgbClr val="FF0000"/>
                    </a:solidFill>
                    <a:latin typeface="Baskerville"/>
                    <a:cs typeface="Baskerville"/>
                  </a:rPr>
                  <a:t>stability</a:t>
                </a:r>
                <a:r>
                  <a:rPr lang="en-US" sz="2200" kern="0" dirty="0" smtClean="0">
                    <a:solidFill>
                      <a:srgbClr val="000000"/>
                    </a:solidFill>
                    <a:latin typeface="Baskerville"/>
                    <a:cs typeface="Baskerville"/>
                  </a:rPr>
                  <a:t> of MJLS to the </a:t>
                </a:r>
                <a:r>
                  <a:rPr lang="en-US" sz="2200" kern="0" dirty="0" err="1" smtClean="0">
                    <a:solidFill>
                      <a:srgbClr val="FF0000"/>
                    </a:solidFill>
                    <a:latin typeface="Baskerville"/>
                    <a:cs typeface="Baskerville"/>
                  </a:rPr>
                  <a:t>stabilizability</a:t>
                </a:r>
                <a:r>
                  <a:rPr lang="en-US" sz="2200" kern="0" dirty="0" smtClean="0">
                    <a:solidFill>
                      <a:srgbClr val="000000"/>
                    </a:solidFill>
                    <a:latin typeface="Baskerville"/>
                    <a:cs typeface="Baskerville"/>
                  </a:rPr>
                  <a:t> of our system</a:t>
                </a:r>
                <a:endParaRPr kumimoji="0" lang="en-US" sz="2200" b="0" i="0" u="none" strike="noStrike" kern="0" cap="none" spc="0" normalizeH="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graphicFrame>
            <p:nvGraphicFramePr>
              <p:cNvPr id="503813" name="Object 5"/>
              <p:cNvGraphicFramePr>
                <a:graphicFrameLocks noChangeAspect="1"/>
              </p:cNvGraphicFramePr>
              <p:nvPr/>
            </p:nvGraphicFramePr>
            <p:xfrm>
              <a:off x="4800600" y="3733800"/>
              <a:ext cx="1422400" cy="508000"/>
            </p:xfrm>
            <a:graphic>
              <a:graphicData uri="http://schemas.openxmlformats.org/presentationml/2006/ole">
                <p:oleObj spid="_x0000_s503813" name="Equation" r:id="rId4" imgW="787400" imgH="279400" progId="Equation.3">
                  <p:embed/>
                </p:oleObj>
              </a:graphicData>
            </a:graphic>
          </p:graphicFrame>
        </p:grpSp>
      </p:grpSp>
      <p:grpSp>
        <p:nvGrpSpPr>
          <p:cNvPr id="27" name="Group 26"/>
          <p:cNvGrpSpPr/>
          <p:nvPr/>
        </p:nvGrpSpPr>
        <p:grpSpPr>
          <a:xfrm>
            <a:off x="0" y="1219200"/>
            <a:ext cx="8763000" cy="1414139"/>
            <a:chOff x="0" y="1219200"/>
            <a:chExt cx="8763000" cy="1414139"/>
          </a:xfrm>
        </p:grpSpPr>
        <p:grpSp>
          <p:nvGrpSpPr>
            <p:cNvPr id="25" name="Group 24"/>
            <p:cNvGrpSpPr/>
            <p:nvPr/>
          </p:nvGrpSpPr>
          <p:grpSpPr>
            <a:xfrm>
              <a:off x="0" y="1219200"/>
              <a:ext cx="8763000" cy="1414139"/>
              <a:chOff x="0" y="1219200"/>
              <a:chExt cx="8763000" cy="1414139"/>
            </a:xfrm>
          </p:grpSpPr>
          <p:sp>
            <p:nvSpPr>
              <p:cNvPr id="24" name="Content Placeholder 2"/>
              <p:cNvSpPr txBox="1">
                <a:spLocks/>
              </p:cNvSpPr>
              <p:nvPr/>
            </p:nvSpPr>
            <p:spPr bwMode="auto">
              <a:xfrm>
                <a:off x="0" y="12192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Let H be the</a:t>
                </a:r>
                <a:r>
                  <a:rPr lang="en-US" sz="2200" b="0" i="1" kern="0" dirty="0" smtClean="0">
                    <a:solidFill>
                      <a:srgbClr val="000000"/>
                    </a:solidFill>
                    <a:latin typeface="Baskerville"/>
                    <a:cs typeface="Baskerville"/>
                  </a:rPr>
                  <a:t>         </a:t>
                </a:r>
                <a:r>
                  <a:rPr kumimoji="0" lang="en-US" sz="2200" i="1" u="none" strike="noStrike" kern="0" cap="none" spc="0" normalizeH="0" baseline="0" noProof="0" dirty="0" smtClean="0">
                    <a:ln>
                      <a:noFill/>
                    </a:ln>
                    <a:solidFill>
                      <a:srgbClr val="000000"/>
                    </a:solidFill>
                    <a:effectLst/>
                    <a:uLnTx/>
                    <a:uFillTx/>
                    <a:latin typeface="Baskerville"/>
                    <a:ea typeface="+mn-ea"/>
                    <a:cs typeface="Baskerville"/>
                  </a:rPr>
                  <a:t>      </a:t>
                </a:r>
                <a:r>
                  <a:rPr kumimoji="0" lang="en-US" sz="2200" u="none" strike="noStrike" kern="0" cap="none" spc="0" normalizeH="0" baseline="0" noProof="0" dirty="0" smtClean="0">
                    <a:ln>
                      <a:noFill/>
                    </a:ln>
                    <a:solidFill>
                      <a:srgbClr val="000000"/>
                    </a:solidFill>
                    <a:effectLst/>
                    <a:uLnTx/>
                    <a:uFillTx/>
                    <a:latin typeface="Baskerville"/>
                    <a:ea typeface="+mn-ea"/>
                    <a:cs typeface="Baskerville"/>
                  </a:rPr>
                  <a:t>matrix defined</a:t>
                </a:r>
                <a:r>
                  <a:rPr kumimoji="0" lang="en-US" sz="2200" u="none" strike="noStrike" kern="0" cap="none" spc="0" normalizeH="0" noProof="0" dirty="0" smtClean="0">
                    <a:ln>
                      <a:noFill/>
                    </a:ln>
                    <a:solidFill>
                      <a:srgbClr val="000000"/>
                    </a:solidFill>
                    <a:effectLst/>
                    <a:uLnTx/>
                    <a:uFillTx/>
                    <a:latin typeface="Baskerville"/>
                    <a:ea typeface="+mn-ea"/>
                    <a:cs typeface="Baskerville"/>
                  </a:rPr>
                  <a:t> by the transition probabilities and the rates</a:t>
                </a: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endParaRPr kumimoji="0" lang="en-US" sz="2200" b="0" i="0" u="none" strike="noStrike" kern="0" cap="none" spc="0" normalizeH="0" baseline="0" noProof="0" dirty="0" smtClean="0">
                  <a:ln>
                    <a:noFill/>
                  </a:ln>
                  <a:solidFill>
                    <a:srgbClr val="FF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18" name="Picture 17"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895600" y="1967514"/>
                <a:ext cx="1828800" cy="665825"/>
              </a:xfrm>
              <a:prstGeom prst="rect">
                <a:avLst/>
              </a:prstGeom>
            </p:spPr>
          </p:pic>
        </p:grpSp>
        <p:pic>
          <p:nvPicPr>
            <p:cNvPr id="21" name="Picture 20"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945106" y="1371600"/>
              <a:ext cx="874294" cy="195431"/>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74654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rate theorem</a:t>
            </a:r>
            <a:endParaRPr lang="en-US" dirty="0"/>
          </a:p>
        </p:txBody>
      </p:sp>
      <p:sp>
        <p:nvSpPr>
          <p:cNvPr id="24" name="Content Placeholder 2"/>
          <p:cNvSpPr txBox="1">
            <a:spLocks/>
          </p:cNvSpPr>
          <p:nvPr/>
        </p:nvSpPr>
        <p:spPr bwMode="auto">
          <a:xfrm>
            <a:off x="0" y="12192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noProof="0" dirty="0" smtClean="0">
                <a:ln>
                  <a:noFill/>
                </a:ln>
                <a:solidFill>
                  <a:srgbClr val="000000"/>
                </a:solidFill>
                <a:effectLst/>
                <a:uLnTx/>
                <a:uFillTx/>
                <a:latin typeface="Baskerville"/>
                <a:ea typeface="+mn-ea"/>
                <a:cs typeface="Baskerville"/>
              </a:rPr>
              <a:t>Stabilization in mean square sense over Markov time-varying channels is possible if and only if the corresponding MJLS is mean square stable, that is:</a:t>
            </a: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8" name="Picture 7"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352800" y="2438400"/>
            <a:ext cx="1905000" cy="40552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746544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results as special cases</a:t>
            </a:r>
            <a:endParaRPr lang="en-US" dirty="0"/>
          </a:p>
        </p:txBody>
      </p:sp>
      <p:pic>
        <p:nvPicPr>
          <p:cNvPr id="13" name="Picture 12"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3909060"/>
            <a:ext cx="2956560" cy="281940"/>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14300" y="5052060"/>
            <a:ext cx="3314700" cy="28194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581400" y="3886200"/>
            <a:ext cx="3505200" cy="281940"/>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733800" y="4267200"/>
            <a:ext cx="3368040" cy="28194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7239000" y="3832860"/>
            <a:ext cx="1783080" cy="28194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75260" y="4671060"/>
            <a:ext cx="3253740" cy="281940"/>
          </a:xfrm>
          <a:prstGeom prst="rect">
            <a:avLst/>
          </a:prstGeom>
        </p:spPr>
      </p:pic>
      <p:cxnSp>
        <p:nvCxnSpPr>
          <p:cNvPr id="22" name="Straight Arrow Connector 21"/>
          <p:cNvCxnSpPr/>
          <p:nvPr/>
        </p:nvCxnSpPr>
        <p:spPr bwMode="auto">
          <a:xfrm rot="5400000">
            <a:off x="2400300" y="1943100"/>
            <a:ext cx="1828800" cy="144780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5334000" y="1752600"/>
            <a:ext cx="2133600" cy="190500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rot="5400000">
            <a:off x="3771106" y="2705099"/>
            <a:ext cx="1904999" cy="1588"/>
          </a:xfrm>
          <a:prstGeom prst="straightConnector1">
            <a:avLst/>
          </a:prstGeom>
          <a:solidFill>
            <a:schemeClr val="bg1"/>
          </a:solidFill>
          <a:ln w="12700" cap="flat" cmpd="sng" algn="ctr">
            <a:solidFill>
              <a:schemeClr val="tx1"/>
            </a:solidFill>
            <a:prstDash val="solid"/>
            <a:round/>
            <a:headEnd type="none" w="med" len="med"/>
            <a:tailEnd type="arrow"/>
          </a:ln>
          <a:effectLst/>
        </p:spPr>
      </p:cxnSp>
      <p:pic>
        <p:nvPicPr>
          <p:cNvPr id="29" name="Picture 28" descr="the_theory_of_everything.png"/>
          <p:cNvPicPr>
            <a:picLocks noChangeAspect="1"/>
          </p:cNvPicPr>
          <p:nvPr/>
        </p:nvPicPr>
        <p:blipFill>
          <a:blip r:embed="rId14"/>
          <a:stretch>
            <a:fillRect/>
          </a:stretch>
        </p:blipFill>
        <p:spPr>
          <a:xfrm>
            <a:off x="381000" y="1357203"/>
            <a:ext cx="2209800" cy="1843197"/>
          </a:xfrm>
          <a:prstGeom prst="rect">
            <a:avLst/>
          </a:prstGeom>
        </p:spPr>
      </p:pic>
      <p:sp>
        <p:nvSpPr>
          <p:cNvPr id="30" name="Rectangle 29"/>
          <p:cNvSpPr/>
          <p:nvPr/>
        </p:nvSpPr>
        <p:spPr bwMode="auto">
          <a:xfrm>
            <a:off x="1981200" y="2667000"/>
            <a:ext cx="838200" cy="533400"/>
          </a:xfrm>
          <a:prstGeom prst="rect">
            <a:avLst/>
          </a:prstGeom>
          <a:solidFill>
            <a:srgbClr val="FFFCF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pic>
        <p:nvPicPr>
          <p:cNvPr id="31" name="Picture 30"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1187450" y="4267200"/>
            <a:ext cx="2241550" cy="295151"/>
          </a:xfrm>
          <a:prstGeom prst="rect">
            <a:avLst/>
          </a:prstGeom>
        </p:spPr>
      </p:pic>
      <p:cxnSp>
        <p:nvCxnSpPr>
          <p:cNvPr id="37" name="Straight Arrow Connector 36"/>
          <p:cNvCxnSpPr/>
          <p:nvPr/>
        </p:nvCxnSpPr>
        <p:spPr bwMode="auto">
          <a:xfrm rot="5400000" flipH="1" flipV="1">
            <a:off x="3086100" y="4610100"/>
            <a:ext cx="990600" cy="152400"/>
          </a:xfrm>
          <a:prstGeom prst="straightConnector1">
            <a:avLst/>
          </a:prstGeom>
          <a:solidFill>
            <a:schemeClr val="bg1"/>
          </a:solidFill>
          <a:ln w="28575" cap="flat" cmpd="sng" algn="ctr">
            <a:solidFill>
              <a:srgbClr val="FF0000"/>
            </a:solidFill>
            <a:prstDash val="solid"/>
            <a:round/>
            <a:headEnd type="none" w="med" len="med"/>
            <a:tailEnd type="arrow"/>
          </a:ln>
          <a:effectLst/>
        </p:spPr>
      </p:cxnSp>
      <p:cxnSp>
        <p:nvCxnSpPr>
          <p:cNvPr id="39" name="Straight Arrow Connector 38"/>
          <p:cNvCxnSpPr/>
          <p:nvPr/>
        </p:nvCxnSpPr>
        <p:spPr bwMode="auto">
          <a:xfrm rot="10800000" flipV="1">
            <a:off x="7162800" y="4191000"/>
            <a:ext cx="685800" cy="228600"/>
          </a:xfrm>
          <a:prstGeom prst="straightConnector1">
            <a:avLst/>
          </a:prstGeom>
          <a:solidFill>
            <a:schemeClr val="bg1"/>
          </a:solidFill>
          <a:ln w="28575" cap="flat" cmpd="sng" algn="ctr">
            <a:solidFill>
              <a:srgbClr val="FF0000"/>
            </a:solidFill>
            <a:prstDash val="solid"/>
            <a:round/>
            <a:headEnd type="none" w="med" len="med"/>
            <a:tailEnd type="arrow"/>
          </a:ln>
          <a:effectLst/>
        </p:spPr>
      </p:cxnSp>
      <p:pic>
        <p:nvPicPr>
          <p:cNvPr id="18" name="Picture 17" descr="scientistpicture.jpg"/>
          <p:cNvPicPr>
            <a:picLocks noChangeAspect="1"/>
          </p:cNvPicPr>
          <p:nvPr/>
        </p:nvPicPr>
        <p:blipFill>
          <a:blip r:embed="rId17"/>
          <a:stretch>
            <a:fillRect/>
          </a:stretch>
        </p:blipFill>
        <p:spPr>
          <a:xfrm>
            <a:off x="7508346" y="914401"/>
            <a:ext cx="1559454" cy="2666999"/>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3200400" y="1394460"/>
            <a:ext cx="3124200" cy="28194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08754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dissolve">
                                      <p:cBhvr>
                                        <p:cTn id="20" dur="500"/>
                                        <p:tgtEl>
                                          <p:spTgt spid="31"/>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a:xfrm>
            <a:off x="152400" y="990600"/>
            <a:ext cx="8763000" cy="457200"/>
          </a:xfrm>
        </p:spPr>
        <p:txBody>
          <a:bodyPr/>
          <a:lstStyle/>
          <a:p>
            <a:r>
              <a:rPr lang="en-US" sz="2200" dirty="0" smtClean="0">
                <a:solidFill>
                  <a:srgbClr val="000000"/>
                </a:solidFill>
              </a:rPr>
              <a:t>Is this the end of the journey? </a:t>
            </a:r>
          </a:p>
          <a:p>
            <a:pPr marL="0" indent="0">
              <a:buNone/>
            </a:pPr>
            <a:endParaRPr lang="en-US" dirty="0">
              <a:solidFill>
                <a:srgbClr val="000000"/>
              </a:solidFill>
            </a:endParaRPr>
          </a:p>
        </p:txBody>
      </p:sp>
      <p:pic>
        <p:nvPicPr>
          <p:cNvPr id="4" name="Picture 3" descr="mattole.jpg"/>
          <p:cNvPicPr>
            <a:picLocks noChangeAspect="1"/>
          </p:cNvPicPr>
          <p:nvPr/>
        </p:nvPicPr>
        <p:blipFill>
          <a:blip r:embed="rId2"/>
          <a:stretch>
            <a:fillRect/>
          </a:stretch>
        </p:blipFill>
        <p:spPr>
          <a:xfrm>
            <a:off x="2438400" y="1981200"/>
            <a:ext cx="4191000" cy="3143250"/>
          </a:xfrm>
          <a:prstGeom prst="rect">
            <a:avLst/>
          </a:prstGeom>
        </p:spPr>
      </p:pic>
      <p:pic>
        <p:nvPicPr>
          <p:cNvPr id="12" name="Picture 11" descr="white-noise.jpg"/>
          <p:cNvPicPr>
            <a:picLocks noChangeAspect="1"/>
          </p:cNvPicPr>
          <p:nvPr/>
        </p:nvPicPr>
        <p:blipFill>
          <a:blip r:embed="rId3"/>
          <a:stretch>
            <a:fillRect/>
          </a:stretch>
        </p:blipFill>
        <p:spPr>
          <a:xfrm>
            <a:off x="2438400" y="1981200"/>
            <a:ext cx="4191000" cy="3143250"/>
          </a:xfrm>
          <a:prstGeom prst="rect">
            <a:avLst/>
          </a:prstGeom>
        </p:spPr>
      </p:pic>
      <p:sp>
        <p:nvSpPr>
          <p:cNvPr id="13" name="Content Placeholder 2"/>
          <p:cNvSpPr txBox="1">
            <a:spLocks/>
          </p:cNvSpPr>
          <p:nvPr/>
        </p:nvSpPr>
        <p:spPr bwMode="auto">
          <a:xfrm>
            <a:off x="228600" y="55626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Tx/>
              <a:buChar char="•"/>
              <a:defRPr/>
            </a:pPr>
            <a:r>
              <a:rPr lang="en-US" sz="2200" dirty="0" smtClean="0">
                <a:solidFill>
                  <a:srgbClr val="FF0000"/>
                </a:solidFill>
                <a:latin typeface="Times New Roman"/>
              </a:rPr>
              <a:t>No! journey is still wide open</a:t>
            </a: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introducing noisy</a:t>
            </a:r>
            <a:r>
              <a:rPr kumimoji="0" lang="en-US" sz="2200" b="0" i="0" u="none" strike="noStrike" kern="0" cap="none" spc="0" normalizeH="0" noProof="0" dirty="0" smtClean="0">
                <a:ln>
                  <a:noFill/>
                </a:ln>
                <a:solidFill>
                  <a:srgbClr val="000000"/>
                </a:solidFill>
                <a:effectLst/>
                <a:uLnTx/>
                <a:uFillTx/>
                <a:latin typeface="Baskerville"/>
                <a:ea typeface="+mn-ea"/>
                <a:cs typeface="Baskerville"/>
              </a:rPr>
              <a:t> channels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Baskerville"/>
              <a:ea typeface="+mn-ea"/>
              <a:cs typeface="Baskerville"/>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7059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Insufficiency of Shannon capacity</a:t>
            </a:r>
            <a:endParaRPr lang="en-US" dirty="0"/>
          </a:p>
        </p:txBody>
      </p:sp>
      <p:grpSp>
        <p:nvGrpSpPr>
          <p:cNvPr id="24" name="Group 23"/>
          <p:cNvGrpSpPr/>
          <p:nvPr/>
        </p:nvGrpSpPr>
        <p:grpSpPr>
          <a:xfrm>
            <a:off x="152400" y="1447800"/>
            <a:ext cx="8763000" cy="1230630"/>
            <a:chOff x="152400" y="1447800"/>
            <a:chExt cx="8763000" cy="1230630"/>
          </a:xfrm>
        </p:grpSpPr>
        <p:sp>
          <p:nvSpPr>
            <p:cNvPr id="8" name="Content Placeholder 2"/>
            <p:cNvSpPr txBox="1">
              <a:spLocks/>
            </p:cNvSpPr>
            <p:nvPr/>
          </p:nvSpPr>
          <p:spPr bwMode="auto">
            <a:xfrm>
              <a:off x="152400" y="14478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FF0000"/>
                  </a:solidFill>
                  <a:effectLst/>
                  <a:uLnTx/>
                  <a:uFillTx/>
                  <a:latin typeface="Baskerville"/>
                  <a:ea typeface="+mn-ea"/>
                  <a:cs typeface="Baskerville"/>
                </a:rPr>
                <a:t>Example:</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 </a:t>
              </a:r>
              <a:r>
                <a:rPr kumimoji="0" lang="en-US" sz="2000" b="0" i="0" u="none" strike="noStrike" kern="0" cap="none" spc="0" normalizeH="0" baseline="0" noProof="0" dirty="0" err="1" smtClean="0">
                  <a:ln>
                    <a:noFill/>
                  </a:ln>
                  <a:solidFill>
                    <a:srgbClr val="000000"/>
                  </a:solidFill>
                  <a:effectLst/>
                  <a:uLnTx/>
                  <a:uFillTx/>
                  <a:latin typeface="Baskerville"/>
                  <a:ea typeface="+mn-ea"/>
                  <a:cs typeface="Baskerville"/>
                </a:rPr>
                <a:t>i.i.d</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 erasure channel</a:t>
              </a:r>
              <a:endParaRPr lang="en-US" sz="2000" kern="0" dirty="0" smtClean="0">
                <a:solidFill>
                  <a:srgbClr val="000000"/>
                </a:solidFill>
                <a:latin typeface="Baskerville"/>
                <a:cs typeface="Baskerville"/>
              </a:endParaRPr>
            </a:p>
            <a:p>
              <a:pPr marL="342900" lvl="0" indent="-342900">
                <a:spcBef>
                  <a:spcPct val="20000"/>
                </a:spcBef>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10" name="Picture 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24840" y="1905000"/>
              <a:ext cx="3787140" cy="773430"/>
            </a:xfrm>
            <a:prstGeom prst="rect">
              <a:avLst/>
            </a:prstGeom>
          </p:spPr>
        </p:pic>
      </p:grpSp>
      <p:pic>
        <p:nvPicPr>
          <p:cNvPr id="17" name="Picture 16" descr="Crisis.jpg"/>
          <p:cNvPicPr>
            <a:picLocks noChangeAspect="1"/>
          </p:cNvPicPr>
          <p:nvPr/>
        </p:nvPicPr>
        <p:blipFill>
          <a:blip r:embed="rId4"/>
          <a:stretch>
            <a:fillRect/>
          </a:stretch>
        </p:blipFill>
        <p:spPr>
          <a:xfrm>
            <a:off x="7086600" y="4800600"/>
            <a:ext cx="2057400" cy="2057400"/>
          </a:xfrm>
          <a:prstGeom prst="rect">
            <a:avLst/>
          </a:prstGeom>
        </p:spPr>
      </p:pic>
      <p:grpSp>
        <p:nvGrpSpPr>
          <p:cNvPr id="26" name="Group 25"/>
          <p:cNvGrpSpPr/>
          <p:nvPr/>
        </p:nvGrpSpPr>
        <p:grpSpPr>
          <a:xfrm>
            <a:off x="381000" y="3200400"/>
            <a:ext cx="8763000" cy="1675130"/>
            <a:chOff x="381000" y="3200400"/>
            <a:chExt cx="8763000" cy="1675130"/>
          </a:xfrm>
        </p:grpSpPr>
        <p:pic>
          <p:nvPicPr>
            <p:cNvPr id="13" name="Picture 12"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794760" y="3848100"/>
              <a:ext cx="480060" cy="186690"/>
            </a:xfrm>
            <a:prstGeom prst="rect">
              <a:avLst/>
            </a:prstGeom>
          </p:spPr>
        </p:pic>
        <p:grpSp>
          <p:nvGrpSpPr>
            <p:cNvPr id="23" name="Group 22"/>
            <p:cNvGrpSpPr/>
            <p:nvPr/>
          </p:nvGrpSpPr>
          <p:grpSpPr>
            <a:xfrm>
              <a:off x="381000" y="3200400"/>
              <a:ext cx="8763000" cy="1675130"/>
              <a:chOff x="381000" y="3200400"/>
              <a:chExt cx="8763000" cy="1675130"/>
            </a:xfrm>
          </p:grpSpPr>
          <p:pic>
            <p:nvPicPr>
              <p:cNvPr id="11" name="Picture 10"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54380" y="3733800"/>
                <a:ext cx="2186940" cy="37338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632960" y="3733800"/>
                <a:ext cx="3413760" cy="373380"/>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792480" y="4137660"/>
                <a:ext cx="2658110" cy="737870"/>
              </a:xfrm>
              <a:prstGeom prst="rect">
                <a:avLst/>
              </a:prstGeom>
            </p:spPr>
          </p:pic>
          <p:sp>
            <p:nvSpPr>
              <p:cNvPr id="18" name="Content Placeholder 2"/>
              <p:cNvSpPr txBox="1">
                <a:spLocks/>
              </p:cNvSpPr>
              <p:nvPr/>
            </p:nvSpPr>
            <p:spPr bwMode="auto">
              <a:xfrm>
                <a:off x="381000" y="32004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Data rate theorem:</a:t>
                </a:r>
                <a:endParaRPr lang="en-US" sz="2000" kern="0" dirty="0" smtClean="0">
                  <a:solidFill>
                    <a:srgbClr val="000000"/>
                  </a:solidFill>
                  <a:latin typeface="Baskerville"/>
                  <a:cs typeface="Baskerville"/>
                </a:endParaRPr>
              </a:p>
              <a:p>
                <a:pPr marL="342900" lvl="0" indent="-342900">
                  <a:spcBef>
                    <a:spcPct val="20000"/>
                  </a:spcBef>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grpSp>
      </p:grpSp>
      <p:grpSp>
        <p:nvGrpSpPr>
          <p:cNvPr id="25" name="Group 24"/>
          <p:cNvGrpSpPr/>
          <p:nvPr/>
        </p:nvGrpSpPr>
        <p:grpSpPr>
          <a:xfrm>
            <a:off x="609600" y="5334000"/>
            <a:ext cx="8763000" cy="938530"/>
            <a:chOff x="609600" y="5334000"/>
            <a:chExt cx="8763000" cy="938530"/>
          </a:xfrm>
        </p:grpSpPr>
        <p:sp>
          <p:nvSpPr>
            <p:cNvPr id="19" name="Content Placeholder 2"/>
            <p:cNvSpPr txBox="1">
              <a:spLocks/>
            </p:cNvSpPr>
            <p:nvPr/>
          </p:nvSpPr>
          <p:spPr bwMode="auto">
            <a:xfrm>
              <a:off x="609600" y="53340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Shannon capacity:</a:t>
              </a:r>
              <a:endParaRPr lang="en-US" sz="2000" kern="0" dirty="0" smtClean="0">
                <a:solidFill>
                  <a:srgbClr val="000000"/>
                </a:solidFill>
                <a:latin typeface="Baskerville"/>
                <a:cs typeface="Baskerville"/>
              </a:endParaRPr>
            </a:p>
            <a:p>
              <a:pPr marL="342900" lvl="0" indent="-342900">
                <a:spcBef>
                  <a:spcPct val="20000"/>
                </a:spcBef>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20" name="Picture 19"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990600" y="5943600"/>
              <a:ext cx="2569210" cy="328930"/>
            </a:xfrm>
            <a:prstGeom prst="rect">
              <a:avLst/>
            </a:prstGeom>
          </p:spPr>
        </p:pic>
      </p:grpSp>
      <p:pic>
        <p:nvPicPr>
          <p:cNvPr id="22" name="Picture 21" descr="panic.jpg"/>
          <p:cNvPicPr>
            <a:picLocks noChangeAspect="1"/>
          </p:cNvPicPr>
          <p:nvPr/>
        </p:nvPicPr>
        <p:blipFill>
          <a:blip r:embed="rId15"/>
          <a:stretch>
            <a:fillRect/>
          </a:stretch>
        </p:blipFill>
        <p:spPr>
          <a:xfrm>
            <a:off x="4343400" y="4800600"/>
            <a:ext cx="2656676" cy="1764792"/>
          </a:xfrm>
          <a:prstGeom prst="rect">
            <a:avLst/>
          </a:prstGeom>
        </p:spPr>
      </p:pic>
      <p:sp>
        <p:nvSpPr>
          <p:cNvPr id="21" name="Rectangle 20"/>
          <p:cNvSpPr/>
          <p:nvPr/>
        </p:nvSpPr>
        <p:spPr>
          <a:xfrm>
            <a:off x="5486400" y="228600"/>
            <a:ext cx="3657600" cy="400110"/>
          </a:xfrm>
          <a:prstGeom prst="rect">
            <a:avLst/>
          </a:prstGeom>
        </p:spPr>
        <p:txBody>
          <a:bodyPr wrap="square">
            <a:spAutoFit/>
          </a:bodyPr>
          <a:lstStyle/>
          <a:p>
            <a:pPr marL="342900" indent="-342900">
              <a:spcBef>
                <a:spcPct val="20000"/>
              </a:spcBef>
              <a:defRPr/>
            </a:pPr>
            <a:r>
              <a:rPr lang="en-US" sz="2000" kern="0" dirty="0" smtClean="0">
                <a:solidFill>
                  <a:srgbClr val="000000"/>
                </a:solidFill>
                <a:latin typeface="Baskerville"/>
                <a:cs typeface="Baskerville"/>
              </a:rPr>
              <a:t>   </a:t>
            </a:r>
            <a:r>
              <a:rPr lang="en-US" sz="2000" kern="0" dirty="0" err="1" smtClean="0">
                <a:solidFill>
                  <a:srgbClr val="000000"/>
                </a:solidFill>
                <a:latin typeface="Baskerville"/>
                <a:cs typeface="Baskerville"/>
              </a:rPr>
              <a:t>Sahai-Mitter</a:t>
            </a:r>
            <a:r>
              <a:rPr lang="en-US" sz="2000" kern="0" dirty="0" smtClean="0">
                <a:solidFill>
                  <a:srgbClr val="000000"/>
                </a:solidFill>
                <a:latin typeface="Baskerville"/>
                <a:cs typeface="Baskerville"/>
              </a:rPr>
              <a:t> (IEEE-IT 2006)</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7059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762000"/>
          </a:xfrm>
        </p:spPr>
        <p:txBody>
          <a:bodyPr/>
          <a:lstStyle/>
          <a:p>
            <a:r>
              <a:rPr lang="en-US" dirty="0" smtClean="0"/>
              <a:t>Motivation</a:t>
            </a:r>
            <a:endParaRPr lang="en-US" dirty="0"/>
          </a:p>
        </p:txBody>
      </p:sp>
      <p:pic>
        <p:nvPicPr>
          <p:cNvPr id="4" name="Content Placeholder 3"/>
          <p:cNvPicPr>
            <a:picLocks noGrp="1" noChangeAspect="1"/>
          </p:cNvPicPr>
          <p:nvPr>
            <p:ph idx="1"/>
          </p:nvPr>
        </p:nvPicPr>
        <p:blipFill>
          <a:blip r:embed="rId2"/>
          <a:srcRect t="5447" b="5447"/>
          <a:stretch>
            <a:fillRect/>
          </a:stretch>
        </p:blipFill>
        <p:spPr>
          <a:xfrm>
            <a:off x="304800" y="1176130"/>
            <a:ext cx="8458200" cy="514847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370521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with stronger reliability constraints</a:t>
            </a:r>
            <a:endParaRPr lang="en-US" dirty="0"/>
          </a:p>
        </p:txBody>
      </p:sp>
      <p:pic>
        <p:nvPicPr>
          <p:cNvPr id="14" name="Picture 1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276600" y="4191000"/>
            <a:ext cx="1884680" cy="293370"/>
          </a:xfrm>
          <a:prstGeom prst="rect">
            <a:avLst/>
          </a:prstGeom>
        </p:spPr>
      </p:pic>
      <p:grpSp>
        <p:nvGrpSpPr>
          <p:cNvPr id="27" name="Group 26"/>
          <p:cNvGrpSpPr/>
          <p:nvPr/>
        </p:nvGrpSpPr>
        <p:grpSpPr>
          <a:xfrm>
            <a:off x="152400" y="2057400"/>
            <a:ext cx="8763000" cy="721360"/>
            <a:chOff x="381000" y="3048000"/>
            <a:chExt cx="8763000" cy="721360"/>
          </a:xfrm>
        </p:grpSpPr>
        <p:sp>
          <p:nvSpPr>
            <p:cNvPr id="15" name="Content Placeholder 2"/>
            <p:cNvSpPr txBox="1">
              <a:spLocks/>
            </p:cNvSpPr>
            <p:nvPr/>
          </p:nvSpPr>
          <p:spPr bwMode="auto">
            <a:xfrm>
              <a:off x="381000" y="30480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solidFill>
                    <a:srgbClr val="000000"/>
                  </a:solidFill>
                  <a:latin typeface="Baskerville"/>
                  <a:cs typeface="Baskerville"/>
                </a:rPr>
                <a:t>Shannon capacity       </a:t>
              </a:r>
              <a:r>
                <a:rPr lang="en-US" sz="2000" kern="0" dirty="0" smtClean="0">
                  <a:solidFill>
                    <a:srgbClr val="FF0000"/>
                  </a:solidFill>
                  <a:latin typeface="Baskerville"/>
                  <a:cs typeface="Baskerville"/>
                </a:rPr>
                <a:t>soft reliability </a:t>
              </a:r>
              <a:r>
                <a:rPr lang="en-US" sz="2000" kern="0" dirty="0" smtClean="0">
                  <a:solidFill>
                    <a:srgbClr val="000000"/>
                  </a:solidFill>
                  <a:latin typeface="Baskerville"/>
                  <a:cs typeface="Baskerville"/>
                </a:rPr>
                <a:t>constraint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solidFill>
                    <a:srgbClr val="000000"/>
                  </a:solidFill>
                  <a:latin typeface="Baskerville"/>
                  <a:cs typeface="Baskerville"/>
                </a:rPr>
                <a:t>Zero-error capacity       </a:t>
              </a:r>
              <a:r>
                <a:rPr lang="en-US" sz="2000" kern="0" dirty="0" smtClean="0">
                  <a:solidFill>
                    <a:srgbClr val="FF0000"/>
                  </a:solidFill>
                  <a:latin typeface="Baskerville"/>
                  <a:cs typeface="Baskerville"/>
                </a:rPr>
                <a:t>hard reliability </a:t>
              </a:r>
              <a:r>
                <a:rPr lang="en-US" sz="2000" kern="0" dirty="0" smtClean="0">
                  <a:solidFill>
                    <a:srgbClr val="000000"/>
                  </a:solidFill>
                  <a:latin typeface="Baskerville"/>
                  <a:cs typeface="Baskerville"/>
                </a:rPr>
                <a:t>constraint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solidFill>
                    <a:srgbClr val="000000"/>
                  </a:solidFill>
                  <a:latin typeface="Baskerville"/>
                  <a:cs typeface="Baskerville"/>
                </a:rPr>
                <a:t>Anytime capacity         </a:t>
              </a:r>
              <a:r>
                <a:rPr lang="en-US" sz="2000" kern="0" dirty="0" smtClean="0">
                  <a:solidFill>
                    <a:srgbClr val="FF0000"/>
                  </a:solidFill>
                  <a:latin typeface="Baskerville"/>
                  <a:cs typeface="Baskerville"/>
                </a:rPr>
                <a:t>medium reliability </a:t>
              </a:r>
              <a:r>
                <a:rPr lang="en-US" sz="2000" kern="0" dirty="0" smtClean="0">
                  <a:solidFill>
                    <a:srgbClr val="000000"/>
                  </a:solidFill>
                  <a:latin typeface="Baskerville"/>
                  <a:cs typeface="Baskerville"/>
                </a:rPr>
                <a:t>constraint </a:t>
              </a: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19" name="Picture 1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638800" y="3124200"/>
              <a:ext cx="1139190" cy="26416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937250" y="3505200"/>
              <a:ext cx="1073150" cy="264160"/>
            </a:xfrm>
            <a:prstGeom prst="rect">
              <a:avLst/>
            </a:prstGeom>
          </p:spPr>
        </p:pic>
      </p:grpSp>
      <p:pic>
        <p:nvPicPr>
          <p:cNvPr id="28" name="Picture 27"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01980" y="3215640"/>
            <a:ext cx="7399020" cy="365760"/>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2514600" y="2209800"/>
            <a:ext cx="198120" cy="20574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2667000" y="2514600"/>
            <a:ext cx="281940" cy="25146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2514600" y="2956560"/>
            <a:ext cx="342900" cy="24384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705922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formulations</a:t>
            </a:r>
            <a:endParaRPr lang="en-US" dirty="0"/>
          </a:p>
        </p:txBody>
      </p:sp>
      <p:grpSp>
        <p:nvGrpSpPr>
          <p:cNvPr id="19" name="Group 18"/>
          <p:cNvGrpSpPr/>
          <p:nvPr/>
        </p:nvGrpSpPr>
        <p:grpSpPr>
          <a:xfrm>
            <a:off x="152400" y="1066800"/>
            <a:ext cx="8763000" cy="1605220"/>
            <a:chOff x="152400" y="1066800"/>
            <a:chExt cx="8763000" cy="1605220"/>
          </a:xfrm>
        </p:grpSpPr>
        <p:sp>
          <p:nvSpPr>
            <p:cNvPr id="8" name="Content Placeholder 2"/>
            <p:cNvSpPr txBox="1">
              <a:spLocks/>
            </p:cNvSpPr>
            <p:nvPr/>
          </p:nvSpPr>
          <p:spPr bwMode="auto">
            <a:xfrm>
              <a:off x="152400" y="10668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solidFill>
                    <a:srgbClr val="0000FF"/>
                  </a:solidFill>
                  <a:latin typeface="Baskerville"/>
                  <a:cs typeface="Baskerville"/>
                </a:rPr>
                <a:t>Undisturbed systems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err="1" smtClean="0">
                  <a:solidFill>
                    <a:srgbClr val="000000"/>
                  </a:solidFill>
                  <a:latin typeface="Baskerville"/>
                  <a:cs typeface="Baskerville"/>
                </a:rPr>
                <a:t>Tatikonda-Mitter</a:t>
              </a:r>
              <a:r>
                <a:rPr lang="en-US" sz="2000" kern="0" dirty="0" smtClean="0">
                  <a:solidFill>
                    <a:srgbClr val="000000"/>
                  </a:solidFill>
                  <a:latin typeface="Baskerville"/>
                  <a:cs typeface="Baskerville"/>
                </a:rPr>
                <a:t> (IEEE-AC 2004)</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err="1" smtClean="0">
                  <a:solidFill>
                    <a:srgbClr val="000000"/>
                  </a:solidFill>
                  <a:latin typeface="Baskerville"/>
                  <a:cs typeface="Baskerville"/>
                </a:rPr>
                <a:t>Matveev-Savkin</a:t>
              </a:r>
              <a:r>
                <a:rPr lang="en-US" sz="2000" kern="0" dirty="0" smtClean="0">
                  <a:solidFill>
                    <a:srgbClr val="000000"/>
                  </a:solidFill>
                  <a:latin typeface="Baskerville"/>
                  <a:cs typeface="Baskerville"/>
                </a:rPr>
                <a:t> (SIAM-JCO 2007)</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sz="2000" kern="0" dirty="0" smtClean="0">
                <a:solidFill>
                  <a:srgbClr val="000000"/>
                </a:solidFill>
                <a:latin typeface="Baskerville"/>
                <a:cs typeface="Baskerville"/>
              </a:endParaRPr>
            </a:p>
            <a:p>
              <a:pPr marL="342900" marR="0" lvl="0" indent="-342900" algn="l" defTabSz="914400" rtl="0" eaLnBrk="0" fontAlgn="base" latinLnBrk="0" hangingPunct="0">
                <a:lnSpc>
                  <a:spcPct val="100000"/>
                </a:lnSpc>
                <a:spcBef>
                  <a:spcPct val="20000"/>
                </a:spcBef>
                <a:spcAft>
                  <a:spcPct val="0"/>
                </a:spcAft>
                <a:buClrTx/>
                <a:buSzTx/>
                <a:tabLst/>
                <a:defRPr/>
              </a:pPr>
              <a:endParaRPr lang="en-US" sz="2000" kern="0" dirty="0" smtClean="0">
                <a:solidFill>
                  <a:srgbClr val="000000"/>
                </a:solidFill>
                <a:latin typeface="Baskerville"/>
                <a:cs typeface="Baskerville"/>
              </a:endParaRPr>
            </a:p>
            <a:p>
              <a:pPr marL="342900" marR="0" lvl="0" indent="-342900" algn="l" defTabSz="914400" rtl="0" eaLnBrk="0" fontAlgn="base" latinLnBrk="0" hangingPunct="0">
                <a:lnSpc>
                  <a:spcPct val="100000"/>
                </a:lnSpc>
                <a:spcBef>
                  <a:spcPct val="20000"/>
                </a:spcBef>
                <a:spcAft>
                  <a:spcPct val="0"/>
                </a:spcAft>
                <a:buClrTx/>
                <a:buSzTx/>
                <a:tabLst/>
                <a:defRPr/>
              </a:pPr>
              <a:endParaRPr lang="en-US" sz="2000" kern="0" dirty="0" smtClean="0">
                <a:solidFill>
                  <a:schemeClr val="accent6"/>
                </a:solidFill>
                <a:latin typeface="Baskerville"/>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6" name="Picture 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09600" y="2343090"/>
              <a:ext cx="1457960" cy="328930"/>
            </a:xfrm>
            <a:prstGeom prst="rect">
              <a:avLst/>
            </a:prstGeom>
          </p:spPr>
        </p:pic>
        <p:sp>
          <p:nvSpPr>
            <p:cNvPr id="17" name="Rectangle 16"/>
            <p:cNvSpPr/>
            <p:nvPr/>
          </p:nvSpPr>
          <p:spPr>
            <a:xfrm>
              <a:off x="2133600" y="2266890"/>
              <a:ext cx="1374144" cy="400110"/>
            </a:xfrm>
            <a:prstGeom prst="rect">
              <a:avLst/>
            </a:prstGeom>
          </p:spPr>
          <p:txBody>
            <a:bodyPr wrap="none">
              <a:spAutoFit/>
            </a:bodyPr>
            <a:lstStyle/>
            <a:p>
              <a:r>
                <a:rPr lang="en-US" sz="2000" kern="0" dirty="0" err="1" smtClean="0">
                  <a:solidFill>
                    <a:srgbClr val="000000"/>
                  </a:solidFill>
                  <a:latin typeface="Baskerville"/>
                  <a:cs typeface="Baskerville"/>
                </a:rPr>
                <a:t>a.s</a:t>
              </a:r>
              <a:r>
                <a:rPr lang="en-US" sz="2000" kern="0" dirty="0" smtClean="0">
                  <a:solidFill>
                    <a:srgbClr val="000000"/>
                  </a:solidFill>
                  <a:latin typeface="Baskerville"/>
                  <a:cs typeface="Baskerville"/>
                </a:rPr>
                <a:t>. stability</a:t>
              </a:r>
              <a:endParaRPr lang="en-US" sz="2000" dirty="0"/>
            </a:p>
          </p:txBody>
        </p:sp>
      </p:grpSp>
      <p:sp>
        <p:nvSpPr>
          <p:cNvPr id="18" name="Rectangle 17"/>
          <p:cNvSpPr/>
          <p:nvPr/>
        </p:nvSpPr>
        <p:spPr>
          <a:xfrm>
            <a:off x="457200" y="5848290"/>
            <a:ext cx="8534400" cy="707886"/>
          </a:xfrm>
          <a:prstGeom prst="rect">
            <a:avLst/>
          </a:prstGeom>
        </p:spPr>
        <p:txBody>
          <a:bodyPr wrap="square">
            <a:spAutoFit/>
          </a:bodyPr>
          <a:lstStyle/>
          <a:p>
            <a:r>
              <a:rPr lang="en-US" sz="2000" kern="0" dirty="0" smtClean="0">
                <a:latin typeface="Baskerville"/>
                <a:cs typeface="Baskerville"/>
              </a:rPr>
              <a:t>Anytime reliable codes</a:t>
            </a:r>
            <a:r>
              <a:rPr lang="en-US" sz="2000" kern="0" dirty="0" smtClean="0">
                <a:solidFill>
                  <a:srgbClr val="000000"/>
                </a:solidFill>
                <a:latin typeface="Baskerville"/>
                <a:cs typeface="Baskerville"/>
              </a:rPr>
              <a:t>: </a:t>
            </a:r>
            <a:r>
              <a:rPr lang="en-US" sz="2000" kern="0" dirty="0" err="1" smtClean="0">
                <a:solidFill>
                  <a:srgbClr val="000000"/>
                </a:solidFill>
                <a:latin typeface="Baskerville"/>
                <a:cs typeface="Baskerville"/>
              </a:rPr>
              <a:t>Shulman</a:t>
            </a:r>
            <a:r>
              <a:rPr lang="en-US" sz="2000" kern="0" dirty="0" smtClean="0">
                <a:solidFill>
                  <a:srgbClr val="000000"/>
                </a:solidFill>
                <a:latin typeface="Baskerville"/>
                <a:cs typeface="Baskerville"/>
              </a:rPr>
              <a:t> (1996), </a:t>
            </a:r>
            <a:r>
              <a:rPr lang="en-US" sz="2000" kern="0" dirty="0" err="1" smtClean="0">
                <a:solidFill>
                  <a:srgbClr val="000000"/>
                </a:solidFill>
                <a:latin typeface="Baskerville"/>
                <a:cs typeface="Baskerville"/>
              </a:rPr>
              <a:t>Ostrovsky</a:t>
            </a:r>
            <a:r>
              <a:rPr lang="en-US" sz="2000" kern="0" dirty="0" smtClean="0">
                <a:solidFill>
                  <a:srgbClr val="000000"/>
                </a:solidFill>
                <a:latin typeface="Baskerville"/>
                <a:cs typeface="Baskerville"/>
              </a:rPr>
              <a:t>, </a:t>
            </a:r>
            <a:r>
              <a:rPr lang="en-US" sz="2000" kern="0" dirty="0" err="1" smtClean="0">
                <a:solidFill>
                  <a:srgbClr val="000000"/>
                </a:solidFill>
                <a:latin typeface="Baskerville"/>
                <a:cs typeface="Baskerville"/>
              </a:rPr>
              <a:t>Rabani</a:t>
            </a:r>
            <a:r>
              <a:rPr lang="en-US" sz="2000" kern="0" dirty="0" smtClean="0">
                <a:solidFill>
                  <a:srgbClr val="000000"/>
                </a:solidFill>
                <a:latin typeface="Baskerville"/>
                <a:cs typeface="Baskerville"/>
              </a:rPr>
              <a:t>, Schulman (2009), Como, </a:t>
            </a:r>
            <a:r>
              <a:rPr lang="en-US" sz="2000" kern="0" dirty="0" err="1" smtClean="0">
                <a:solidFill>
                  <a:srgbClr val="000000"/>
                </a:solidFill>
                <a:latin typeface="Baskerville"/>
                <a:cs typeface="Baskerville"/>
              </a:rPr>
              <a:t>Fagnani</a:t>
            </a:r>
            <a:r>
              <a:rPr lang="en-US" sz="2000" kern="0" dirty="0" smtClean="0">
                <a:solidFill>
                  <a:srgbClr val="000000"/>
                </a:solidFill>
                <a:latin typeface="Baskerville"/>
                <a:cs typeface="Baskerville"/>
              </a:rPr>
              <a:t>, </a:t>
            </a:r>
            <a:r>
              <a:rPr lang="en-US" sz="2000" kern="0" dirty="0" err="1" smtClean="0">
                <a:solidFill>
                  <a:srgbClr val="000000"/>
                </a:solidFill>
                <a:latin typeface="Baskerville"/>
                <a:cs typeface="Baskerville"/>
              </a:rPr>
              <a:t>Zampieri</a:t>
            </a:r>
            <a:r>
              <a:rPr lang="en-US" sz="2000" kern="0" dirty="0" smtClean="0">
                <a:solidFill>
                  <a:srgbClr val="000000"/>
                </a:solidFill>
                <a:latin typeface="Baskerville"/>
                <a:cs typeface="Baskerville"/>
              </a:rPr>
              <a:t> (2010), </a:t>
            </a:r>
            <a:r>
              <a:rPr lang="en-US" sz="2000" kern="0" dirty="0" err="1" smtClean="0">
                <a:solidFill>
                  <a:srgbClr val="000000"/>
                </a:solidFill>
                <a:latin typeface="Baskerville"/>
                <a:cs typeface="Baskerville"/>
              </a:rPr>
              <a:t>Sukhavasi</a:t>
            </a:r>
            <a:r>
              <a:rPr lang="en-US" sz="2000" kern="0" dirty="0" smtClean="0">
                <a:solidFill>
                  <a:srgbClr val="000000"/>
                </a:solidFill>
                <a:latin typeface="Baskerville"/>
                <a:cs typeface="Baskerville"/>
              </a:rPr>
              <a:t>, </a:t>
            </a:r>
            <a:r>
              <a:rPr lang="en-US" sz="2000" kern="0" dirty="0" err="1" smtClean="0">
                <a:solidFill>
                  <a:srgbClr val="000000"/>
                </a:solidFill>
                <a:latin typeface="Baskerville"/>
                <a:cs typeface="Baskerville"/>
              </a:rPr>
              <a:t>Hassibi</a:t>
            </a:r>
            <a:r>
              <a:rPr lang="en-US" sz="2000" kern="0" dirty="0" smtClean="0">
                <a:solidFill>
                  <a:srgbClr val="000000"/>
                </a:solidFill>
                <a:latin typeface="Baskerville"/>
                <a:cs typeface="Baskerville"/>
              </a:rPr>
              <a:t> (2011)</a:t>
            </a:r>
          </a:p>
          <a:p>
            <a:endParaRPr lang="en-US" sz="1800" dirty="0" smtClean="0">
              <a:solidFill>
                <a:schemeClr val="tx1"/>
              </a:solidFill>
              <a:latin typeface="Times New Roman"/>
            </a:endParaRPr>
          </a:p>
        </p:txBody>
      </p:sp>
      <p:grpSp>
        <p:nvGrpSpPr>
          <p:cNvPr id="28" name="Group 27"/>
          <p:cNvGrpSpPr/>
          <p:nvPr/>
        </p:nvGrpSpPr>
        <p:grpSpPr>
          <a:xfrm>
            <a:off x="152400" y="3352800"/>
            <a:ext cx="7620000" cy="1153100"/>
            <a:chOff x="152400" y="3352800"/>
            <a:chExt cx="7620000" cy="1153100"/>
          </a:xfrm>
        </p:grpSpPr>
        <p:sp>
          <p:nvSpPr>
            <p:cNvPr id="16" name="Rectangle 15"/>
            <p:cNvSpPr/>
            <p:nvPr/>
          </p:nvSpPr>
          <p:spPr>
            <a:xfrm>
              <a:off x="2283456" y="4095690"/>
              <a:ext cx="1374144" cy="400110"/>
            </a:xfrm>
            <a:prstGeom prst="rect">
              <a:avLst/>
            </a:prstGeom>
          </p:spPr>
          <p:txBody>
            <a:bodyPr wrap="none">
              <a:spAutoFit/>
            </a:bodyPr>
            <a:lstStyle/>
            <a:p>
              <a:r>
                <a:rPr lang="en-US" sz="2000" kern="0" dirty="0" err="1" smtClean="0">
                  <a:solidFill>
                    <a:srgbClr val="000000"/>
                  </a:solidFill>
                  <a:latin typeface="Baskerville"/>
                  <a:cs typeface="Baskerville"/>
                </a:rPr>
                <a:t>a.s</a:t>
              </a:r>
              <a:r>
                <a:rPr lang="en-US" sz="2000" kern="0" dirty="0" smtClean="0">
                  <a:solidFill>
                    <a:srgbClr val="000000"/>
                  </a:solidFill>
                  <a:latin typeface="Baskerville"/>
                  <a:cs typeface="Baskerville"/>
                </a:rPr>
                <a:t>. stability</a:t>
              </a:r>
              <a:endParaRPr lang="en-US" sz="2000" dirty="0"/>
            </a:p>
          </p:txBody>
        </p:sp>
        <p:sp>
          <p:nvSpPr>
            <p:cNvPr id="20" name="Rectangle 19"/>
            <p:cNvSpPr/>
            <p:nvPr/>
          </p:nvSpPr>
          <p:spPr>
            <a:xfrm>
              <a:off x="152400" y="3352800"/>
              <a:ext cx="7620000" cy="1138773"/>
            </a:xfrm>
            <a:prstGeom prst="rect">
              <a:avLst/>
            </a:prstGeom>
          </p:spPr>
          <p:txBody>
            <a:bodyPr wrap="square">
              <a:spAutoFit/>
            </a:bodyPr>
            <a:lstStyle/>
            <a:p>
              <a:pPr marL="342900" lvl="0" indent="-342900">
                <a:spcBef>
                  <a:spcPct val="20000"/>
                </a:spcBef>
                <a:buFontTx/>
                <a:buChar char="•"/>
                <a:defRPr/>
              </a:pPr>
              <a:r>
                <a:rPr lang="en-US" sz="2000" kern="0" dirty="0" smtClean="0">
                  <a:solidFill>
                    <a:schemeClr val="accent6"/>
                  </a:solidFill>
                  <a:latin typeface="Baskerville"/>
                  <a:cs typeface="Baskerville"/>
                </a:rPr>
                <a:t>Disturbed systems </a:t>
              </a:r>
              <a:r>
                <a:rPr lang="en-US" sz="2000" kern="0" dirty="0" smtClean="0">
                  <a:solidFill>
                    <a:srgbClr val="000000"/>
                  </a:solidFill>
                  <a:latin typeface="Baskerville"/>
                  <a:cs typeface="Baskerville"/>
                </a:rPr>
                <a:t>(bounded)</a:t>
              </a:r>
            </a:p>
            <a:p>
              <a:pPr marL="342900" lvl="0" indent="-342900">
                <a:spcBef>
                  <a:spcPct val="20000"/>
                </a:spcBef>
                <a:buFontTx/>
                <a:buChar char="•"/>
                <a:defRPr/>
              </a:pPr>
              <a:r>
                <a:rPr lang="en-US" sz="2000" kern="0" dirty="0" err="1" smtClean="0">
                  <a:solidFill>
                    <a:srgbClr val="000000"/>
                  </a:solidFill>
                  <a:latin typeface="Baskerville"/>
                  <a:cs typeface="Baskerville"/>
                </a:rPr>
                <a:t>Matveev-Savkin</a:t>
              </a:r>
              <a:r>
                <a:rPr lang="en-US" sz="2000" kern="0" dirty="0" smtClean="0">
                  <a:solidFill>
                    <a:srgbClr val="000000"/>
                  </a:solidFill>
                  <a:latin typeface="Baskerville"/>
                  <a:cs typeface="Baskerville"/>
                </a:rPr>
                <a:t> (IJC 2007)</a:t>
              </a:r>
            </a:p>
            <a:p>
              <a:pPr marL="342900" lvl="0" indent="-342900">
                <a:spcBef>
                  <a:spcPct val="20000"/>
                </a:spcBef>
                <a:buFontTx/>
                <a:buChar char="•"/>
                <a:defRPr/>
              </a:pPr>
              <a:endParaRPr lang="en-US" sz="2000" kern="0" dirty="0" smtClean="0">
                <a:solidFill>
                  <a:srgbClr val="000000"/>
                </a:solidFill>
                <a:latin typeface="Baskerville"/>
                <a:cs typeface="Baskerville"/>
              </a:endParaRPr>
            </a:p>
            <a:p>
              <a:pPr marL="342900" lvl="0" indent="-342900">
                <a:spcBef>
                  <a:spcPct val="20000"/>
                </a:spcBef>
                <a:defRPr/>
              </a:pPr>
              <a:endParaRPr lang="en-US" sz="2000" kern="0" dirty="0" smtClean="0">
                <a:solidFill>
                  <a:srgbClr val="000000"/>
                </a:solidFill>
                <a:latin typeface="Baskerville"/>
                <a:cs typeface="Baskerville"/>
              </a:endParaRPr>
            </a:p>
          </p:txBody>
        </p:sp>
        <p:pic>
          <p:nvPicPr>
            <p:cNvPr id="9" name="Picture 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09600" y="4176970"/>
              <a:ext cx="1573530" cy="328930"/>
            </a:xfrm>
            <a:prstGeom prst="rect">
              <a:avLst/>
            </a:prstGeom>
          </p:spPr>
        </p:pic>
      </p:grpSp>
      <p:grpSp>
        <p:nvGrpSpPr>
          <p:cNvPr id="27" name="Group 26"/>
          <p:cNvGrpSpPr/>
          <p:nvPr/>
        </p:nvGrpSpPr>
        <p:grpSpPr>
          <a:xfrm>
            <a:off x="228600" y="4800600"/>
            <a:ext cx="6172200" cy="772100"/>
            <a:chOff x="228600" y="4800600"/>
            <a:chExt cx="6172200" cy="772100"/>
          </a:xfrm>
        </p:grpSpPr>
        <p:grpSp>
          <p:nvGrpSpPr>
            <p:cNvPr id="22" name="Group 21"/>
            <p:cNvGrpSpPr/>
            <p:nvPr/>
          </p:nvGrpSpPr>
          <p:grpSpPr>
            <a:xfrm>
              <a:off x="533400" y="5162490"/>
              <a:ext cx="3660619" cy="410210"/>
              <a:chOff x="533400" y="5162490"/>
              <a:chExt cx="3660619" cy="410210"/>
            </a:xfrm>
          </p:grpSpPr>
          <p:pic>
            <p:nvPicPr>
              <p:cNvPr id="10" name="Picture 9"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33400" y="5243770"/>
                <a:ext cx="1635760" cy="328930"/>
              </a:xfrm>
              <a:prstGeom prst="rect">
                <a:avLst/>
              </a:prstGeom>
            </p:spPr>
          </p:pic>
          <p:sp>
            <p:nvSpPr>
              <p:cNvPr id="13" name="Rectangle 12"/>
              <p:cNvSpPr/>
              <p:nvPr/>
            </p:nvSpPr>
            <p:spPr>
              <a:xfrm>
                <a:off x="2286000" y="5162490"/>
                <a:ext cx="1908019" cy="400110"/>
              </a:xfrm>
              <a:prstGeom prst="rect">
                <a:avLst/>
              </a:prstGeom>
            </p:spPr>
            <p:txBody>
              <a:bodyPr wrap="none">
                <a:spAutoFit/>
              </a:bodyPr>
              <a:lstStyle/>
              <a:p>
                <a:r>
                  <a:rPr lang="en-US" sz="2000" kern="0" dirty="0" smtClean="0">
                    <a:solidFill>
                      <a:srgbClr val="000000"/>
                    </a:solidFill>
                    <a:latin typeface="Baskerville"/>
                    <a:cs typeface="Baskerville"/>
                  </a:rPr>
                  <a:t>moment stability</a:t>
                </a:r>
                <a:endParaRPr lang="en-US" sz="2000" dirty="0"/>
              </a:p>
            </p:txBody>
          </p:sp>
        </p:grpSp>
        <p:sp>
          <p:nvSpPr>
            <p:cNvPr id="26" name="Rectangle 25"/>
            <p:cNvSpPr/>
            <p:nvPr/>
          </p:nvSpPr>
          <p:spPr>
            <a:xfrm>
              <a:off x="228600" y="4800600"/>
              <a:ext cx="6172200" cy="400110"/>
            </a:xfrm>
            <a:prstGeom prst="rect">
              <a:avLst/>
            </a:prstGeom>
          </p:spPr>
          <p:txBody>
            <a:bodyPr wrap="square">
              <a:spAutoFit/>
            </a:bodyPr>
            <a:lstStyle/>
            <a:p>
              <a:pPr marL="342900" indent="-342900">
                <a:spcBef>
                  <a:spcPct val="20000"/>
                </a:spcBef>
                <a:buFontTx/>
                <a:buChar char="•"/>
                <a:defRPr/>
              </a:pPr>
              <a:r>
                <a:rPr lang="en-US" sz="2000" kern="0" dirty="0" err="1" smtClean="0">
                  <a:solidFill>
                    <a:srgbClr val="000000"/>
                  </a:solidFill>
                  <a:latin typeface="Baskerville"/>
                  <a:cs typeface="Baskerville"/>
                </a:rPr>
                <a:t>Sahai-Mitter</a:t>
              </a:r>
              <a:r>
                <a:rPr lang="en-US" sz="2000" kern="0" dirty="0" smtClean="0">
                  <a:solidFill>
                    <a:srgbClr val="000000"/>
                  </a:solidFill>
                  <a:latin typeface="Baskerville"/>
                  <a:cs typeface="Baskerville"/>
                </a:rPr>
                <a:t> (IEEE-IT 2006)</a:t>
              </a: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7059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Bode-Shannon connection</a:t>
            </a:r>
            <a:endParaRPr lang="en-US" dirty="0"/>
          </a:p>
        </p:txBody>
      </p:sp>
      <p:sp>
        <p:nvSpPr>
          <p:cNvPr id="11" name="Content Placeholder 2"/>
          <p:cNvSpPr>
            <a:spLocks noGrp="1"/>
          </p:cNvSpPr>
          <p:nvPr>
            <p:ph idx="1"/>
          </p:nvPr>
        </p:nvSpPr>
        <p:spPr>
          <a:xfrm>
            <a:off x="152400" y="990600"/>
            <a:ext cx="8763000" cy="457200"/>
          </a:xfrm>
        </p:spPr>
        <p:txBody>
          <a:bodyPr/>
          <a:lstStyle/>
          <a:p>
            <a:r>
              <a:rPr lang="en-US" dirty="0" smtClean="0">
                <a:solidFill>
                  <a:srgbClr val="FF0000"/>
                </a:solidFill>
              </a:rPr>
              <a:t>Connection with the capacity of channels with feedback</a:t>
            </a:r>
          </a:p>
          <a:p>
            <a:pPr marL="0" indent="0">
              <a:buNone/>
            </a:pPr>
            <a:endParaRPr lang="en-US" dirty="0">
              <a:solidFill>
                <a:srgbClr val="000000"/>
              </a:solidFill>
            </a:endParaRPr>
          </a:p>
        </p:txBody>
      </p:sp>
      <p:sp>
        <p:nvSpPr>
          <p:cNvPr id="14" name="Content Placeholder 2"/>
          <p:cNvSpPr txBox="1">
            <a:spLocks/>
          </p:cNvSpPr>
          <p:nvPr/>
        </p:nvSpPr>
        <p:spPr bwMode="auto">
          <a:xfrm>
            <a:off x="152400" y="1447800"/>
            <a:ext cx="876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Baskerville"/>
                <a:ea typeface="+mn-ea"/>
                <a:cs typeface="Baskerville"/>
              </a:rPr>
              <a:t>Elia</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 (IEEE-TAC 2004)</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baseline="0" dirty="0" err="1" smtClean="0">
                <a:solidFill>
                  <a:srgbClr val="000000"/>
                </a:solidFill>
                <a:latin typeface="Baskerville"/>
                <a:cs typeface="Baskerville"/>
              </a:rPr>
              <a:t>Ardestanizadeh</a:t>
            </a:r>
            <a:r>
              <a:rPr lang="en-US" sz="2000" kern="0" baseline="0" dirty="0" smtClean="0">
                <a:solidFill>
                  <a:srgbClr val="000000"/>
                </a:solidFill>
                <a:latin typeface="Baskerville"/>
                <a:cs typeface="Baskerville"/>
              </a:rPr>
              <a:t>-F </a:t>
            </a:r>
            <a:r>
              <a:rPr lang="en-US" sz="2000" kern="0" dirty="0" smtClean="0">
                <a:solidFill>
                  <a:srgbClr val="000000"/>
                </a:solidFill>
                <a:latin typeface="Baskerville"/>
                <a:cs typeface="Baskerville"/>
              </a:rPr>
              <a:t>(IEEE-TAC 2012)</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Baskerville"/>
                <a:ea typeface="+mn-ea"/>
                <a:cs typeface="Baskerville"/>
              </a:rPr>
              <a:t>Ardestanizadeh-Minero-F</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 (IEEE-IT 2012)</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Baskerville"/>
                <a:ea typeface="+mn-ea"/>
                <a:cs typeface="Baskerville"/>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Baskerville"/>
              <a:ea typeface="+mn-ea"/>
              <a:cs typeface="Baskerville"/>
            </a:endParaRPr>
          </a:p>
        </p:txBody>
      </p:sp>
      <p:pic>
        <p:nvPicPr>
          <p:cNvPr id="6" name="Picture 5" descr="claude.jpg"/>
          <p:cNvPicPr>
            <a:picLocks noChangeAspect="1"/>
          </p:cNvPicPr>
          <p:nvPr/>
        </p:nvPicPr>
        <p:blipFill>
          <a:blip r:embed="rId2"/>
          <a:stretch>
            <a:fillRect/>
          </a:stretch>
        </p:blipFill>
        <p:spPr>
          <a:xfrm>
            <a:off x="5029200" y="3581400"/>
            <a:ext cx="1885005" cy="2368550"/>
          </a:xfrm>
          <a:prstGeom prst="rect">
            <a:avLst/>
          </a:prstGeom>
        </p:spPr>
      </p:pic>
      <p:pic>
        <p:nvPicPr>
          <p:cNvPr id="7" name="Picture 6" descr="bode_hendrik_a1.jpg"/>
          <p:cNvPicPr>
            <a:picLocks noChangeAspect="1"/>
          </p:cNvPicPr>
          <p:nvPr/>
        </p:nvPicPr>
        <p:blipFill>
          <a:blip r:embed="rId3"/>
          <a:stretch>
            <a:fillRect/>
          </a:stretch>
        </p:blipFill>
        <p:spPr>
          <a:xfrm>
            <a:off x="2525683" y="3581400"/>
            <a:ext cx="1817717" cy="2438400"/>
          </a:xfrm>
          <a:prstGeom prst="rect">
            <a:avLst/>
          </a:prstGeom>
        </p:spPr>
      </p:pic>
      <p:sp>
        <p:nvSpPr>
          <p:cNvPr id="8" name="Rectangle 7"/>
          <p:cNvSpPr/>
          <p:nvPr/>
        </p:nvSpPr>
        <p:spPr bwMode="auto">
          <a:xfrm>
            <a:off x="2209800" y="5715000"/>
            <a:ext cx="4876800" cy="523220"/>
          </a:xfrm>
          <a:prstGeom prst="rect">
            <a:avLst/>
          </a:prstGeom>
          <a:solidFill>
            <a:srgbClr val="FFFCF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accent2"/>
              </a:solidFill>
              <a:effectLst/>
              <a:latin typeface="Arial"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7059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over a Gaussian channel</a:t>
            </a:r>
            <a:endParaRPr lang="en-US" dirty="0"/>
          </a:p>
        </p:txBody>
      </p:sp>
      <p:pic>
        <p:nvPicPr>
          <p:cNvPr id="7" name="Picture 6" descr="control_AWGN.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33600" y="1002238"/>
            <a:ext cx="3111500" cy="1512362"/>
          </a:xfrm>
          <a:prstGeom prst="rect">
            <a:avLst/>
          </a:prstGeom>
        </p:spPr>
      </p:pic>
      <p:grpSp>
        <p:nvGrpSpPr>
          <p:cNvPr id="29" name="Group 28"/>
          <p:cNvGrpSpPr/>
          <p:nvPr/>
        </p:nvGrpSpPr>
        <p:grpSpPr>
          <a:xfrm>
            <a:off x="2042160" y="2971800"/>
            <a:ext cx="3068779" cy="609600"/>
            <a:chOff x="2042160" y="2971800"/>
            <a:chExt cx="3068779" cy="609600"/>
          </a:xfrm>
        </p:grpSpPr>
        <p:pic>
          <p:nvPicPr>
            <p:cNvPr id="20" name="Picture 1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042160" y="2971800"/>
              <a:ext cx="1767840" cy="609600"/>
            </a:xfrm>
            <a:prstGeom prst="rect">
              <a:avLst/>
            </a:prstGeom>
          </p:spPr>
        </p:pic>
        <p:sp>
          <p:nvSpPr>
            <p:cNvPr id="23" name="TextBox 22"/>
            <p:cNvSpPr txBox="1"/>
            <p:nvPr/>
          </p:nvSpPr>
          <p:spPr>
            <a:xfrm>
              <a:off x="3886200" y="2971800"/>
              <a:ext cx="1224739" cy="400110"/>
            </a:xfrm>
            <a:prstGeom prst="rect">
              <a:avLst/>
            </a:prstGeom>
            <a:noFill/>
          </p:spPr>
          <p:txBody>
            <a:bodyPr wrap="none" rtlCol="0">
              <a:spAutoFit/>
            </a:bodyPr>
            <a:lstStyle/>
            <a:p>
              <a:r>
                <a:rPr lang="en-US" sz="2000" dirty="0" smtClean="0">
                  <a:solidFill>
                    <a:schemeClr val="tx1"/>
                  </a:solidFill>
                  <a:latin typeface="Times New Roman"/>
                </a:rPr>
                <a:t>Instability</a:t>
              </a:r>
              <a:endParaRPr lang="en-US" sz="2000" dirty="0">
                <a:solidFill>
                  <a:schemeClr val="tx1"/>
                </a:solidFill>
                <a:latin typeface="Times New Roman"/>
              </a:endParaRPr>
            </a:p>
          </p:txBody>
        </p:sp>
      </p:grpSp>
      <p:grpSp>
        <p:nvGrpSpPr>
          <p:cNvPr id="30" name="Group 29"/>
          <p:cNvGrpSpPr/>
          <p:nvPr/>
        </p:nvGrpSpPr>
        <p:grpSpPr>
          <a:xfrm>
            <a:off x="1981200" y="3657600"/>
            <a:ext cx="5039733" cy="568705"/>
            <a:chOff x="1981200" y="3657600"/>
            <a:chExt cx="5039733" cy="568705"/>
          </a:xfrm>
        </p:grpSpPr>
        <p:pic>
          <p:nvPicPr>
            <p:cNvPr id="12" name="Picture 11"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981200" y="3657600"/>
              <a:ext cx="3048000" cy="568705"/>
            </a:xfrm>
            <a:prstGeom prst="rect">
              <a:avLst/>
            </a:prstGeom>
          </p:spPr>
        </p:pic>
        <p:sp>
          <p:nvSpPr>
            <p:cNvPr id="25" name="TextBox 24"/>
            <p:cNvSpPr txBox="1"/>
            <p:nvPr/>
          </p:nvSpPr>
          <p:spPr>
            <a:xfrm>
              <a:off x="5105400" y="3714690"/>
              <a:ext cx="1915533" cy="400110"/>
            </a:xfrm>
            <a:prstGeom prst="rect">
              <a:avLst/>
            </a:prstGeom>
            <a:noFill/>
          </p:spPr>
          <p:txBody>
            <a:bodyPr wrap="none" rtlCol="0">
              <a:spAutoFit/>
            </a:bodyPr>
            <a:lstStyle/>
            <a:p>
              <a:r>
                <a:rPr lang="en-US" sz="2000" dirty="0" smtClean="0">
                  <a:solidFill>
                    <a:schemeClr val="tx1"/>
                  </a:solidFill>
                  <a:latin typeface="Times New Roman"/>
                </a:rPr>
                <a:t>Power constraint</a:t>
              </a:r>
              <a:endParaRPr lang="en-US" sz="2000" dirty="0">
                <a:solidFill>
                  <a:schemeClr val="tx1"/>
                </a:solidFill>
                <a:latin typeface="Times New Roman"/>
              </a:endParaRPr>
            </a:p>
          </p:txBody>
        </p:sp>
      </p:grpSp>
      <p:grpSp>
        <p:nvGrpSpPr>
          <p:cNvPr id="31" name="Group 30"/>
          <p:cNvGrpSpPr/>
          <p:nvPr/>
        </p:nvGrpSpPr>
        <p:grpSpPr>
          <a:xfrm>
            <a:off x="1981200" y="4495800"/>
            <a:ext cx="5931978" cy="664084"/>
            <a:chOff x="1981200" y="4495800"/>
            <a:chExt cx="5931978" cy="664084"/>
          </a:xfrm>
        </p:grpSpPr>
        <p:pic>
          <p:nvPicPr>
            <p:cNvPr id="15" name="Picture 14"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981200" y="4495800"/>
              <a:ext cx="1969612" cy="664084"/>
            </a:xfrm>
            <a:prstGeom prst="rect">
              <a:avLst/>
            </a:prstGeom>
          </p:spPr>
        </p:pic>
        <p:sp>
          <p:nvSpPr>
            <p:cNvPr id="26" name="TextBox 25"/>
            <p:cNvSpPr txBox="1"/>
            <p:nvPr/>
          </p:nvSpPr>
          <p:spPr>
            <a:xfrm>
              <a:off x="4038600" y="4572000"/>
              <a:ext cx="3874578" cy="400110"/>
            </a:xfrm>
            <a:prstGeom prst="rect">
              <a:avLst/>
            </a:prstGeom>
            <a:noFill/>
          </p:spPr>
          <p:txBody>
            <a:bodyPr wrap="none" rtlCol="0">
              <a:spAutoFit/>
            </a:bodyPr>
            <a:lstStyle/>
            <a:p>
              <a:r>
                <a:rPr lang="en-US" sz="2000" dirty="0" smtClean="0">
                  <a:solidFill>
                    <a:schemeClr val="tx1"/>
                  </a:solidFill>
                  <a:latin typeface="Times New Roman"/>
                </a:rPr>
                <a:t>Complementary sensitivity function</a:t>
              </a:r>
              <a:endParaRPr lang="en-US" sz="2000" dirty="0">
                <a:solidFill>
                  <a:schemeClr val="tx1"/>
                </a:solidFill>
                <a:latin typeface="Times New Roman"/>
              </a:endParaRPr>
            </a:p>
          </p:txBody>
        </p:sp>
      </p:grpSp>
      <p:grpSp>
        <p:nvGrpSpPr>
          <p:cNvPr id="32" name="Group 31"/>
          <p:cNvGrpSpPr/>
          <p:nvPr/>
        </p:nvGrpSpPr>
        <p:grpSpPr>
          <a:xfrm>
            <a:off x="2057400" y="5410200"/>
            <a:ext cx="4233788" cy="400110"/>
            <a:chOff x="2057400" y="5410200"/>
            <a:chExt cx="4233788" cy="400110"/>
          </a:xfrm>
        </p:grpSpPr>
        <p:pic>
          <p:nvPicPr>
            <p:cNvPr id="27" name="Picture 26"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2057400" y="5486400"/>
              <a:ext cx="275590" cy="284480"/>
            </a:xfrm>
            <a:prstGeom prst="rect">
              <a:avLst/>
            </a:prstGeom>
          </p:spPr>
        </p:pic>
        <p:sp>
          <p:nvSpPr>
            <p:cNvPr id="28" name="TextBox 27"/>
            <p:cNvSpPr txBox="1"/>
            <p:nvPr/>
          </p:nvSpPr>
          <p:spPr>
            <a:xfrm>
              <a:off x="2438400" y="5410200"/>
              <a:ext cx="3852788" cy="400110"/>
            </a:xfrm>
            <a:prstGeom prst="rect">
              <a:avLst/>
            </a:prstGeom>
            <a:noFill/>
          </p:spPr>
          <p:txBody>
            <a:bodyPr wrap="none" rtlCol="0">
              <a:spAutoFit/>
            </a:bodyPr>
            <a:lstStyle/>
            <a:p>
              <a:r>
                <a:rPr lang="en-US" sz="2000" dirty="0" smtClean="0">
                  <a:solidFill>
                    <a:schemeClr val="tx1"/>
                  </a:solidFill>
                  <a:latin typeface="Times New Roman"/>
                </a:rPr>
                <a:t>Stationary (colored) Gaussian noise</a:t>
              </a:r>
              <a:endParaRPr lang="en-US" sz="2000" dirty="0">
                <a:solidFill>
                  <a:schemeClr val="tx1"/>
                </a:solidFill>
                <a:latin typeface="Times New Roman"/>
              </a:endParaRPr>
            </a:p>
          </p:txBody>
        </p:sp>
      </p:grpSp>
      <p:pic>
        <p:nvPicPr>
          <p:cNvPr id="18" name="Picture 17"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5638800" y="304800"/>
            <a:ext cx="2508250" cy="2349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7059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76200" y="4648200"/>
            <a:ext cx="8763000" cy="457200"/>
          </a:xfrm>
        </p:spPr>
        <p:txBody>
          <a:bodyPr/>
          <a:lstStyle/>
          <a:p>
            <a:endParaRPr lang="en-US" dirty="0" smtClean="0"/>
          </a:p>
          <a:p>
            <a:r>
              <a:rPr lang="en-US" dirty="0" smtClean="0"/>
              <a:t>The </a:t>
            </a:r>
            <a:r>
              <a:rPr lang="en-US" dirty="0" smtClean="0">
                <a:solidFill>
                  <a:srgbClr val="FF0000"/>
                </a:solidFill>
              </a:rPr>
              <a:t>largest instability </a:t>
            </a:r>
            <a:r>
              <a:rPr lang="en-US" i="1" dirty="0" smtClean="0">
                <a:solidFill>
                  <a:srgbClr val="FF0000"/>
                </a:solidFill>
              </a:rPr>
              <a:t>U</a:t>
            </a:r>
            <a:r>
              <a:rPr lang="en-US" dirty="0" smtClean="0">
                <a:solidFill>
                  <a:srgbClr val="FF0000"/>
                </a:solidFill>
              </a:rPr>
              <a:t> over all LTI </a:t>
            </a:r>
            <a:r>
              <a:rPr lang="en-US" dirty="0" smtClean="0">
                <a:solidFill>
                  <a:srgbClr val="000000"/>
                </a:solidFill>
              </a:rPr>
              <a:t>systems that can be stabilized by unit feedback over the stationary Gaussian channel, with power constraint </a:t>
            </a:r>
            <a:r>
              <a:rPr lang="en-US" i="1" dirty="0" smtClean="0">
                <a:solidFill>
                  <a:srgbClr val="000000"/>
                </a:solidFill>
              </a:rPr>
              <a:t>P </a:t>
            </a:r>
            <a:r>
              <a:rPr lang="en-US" dirty="0" smtClean="0">
                <a:solidFill>
                  <a:srgbClr val="000000"/>
                </a:solidFill>
              </a:rPr>
              <a:t>corresponds to the </a:t>
            </a:r>
            <a:r>
              <a:rPr lang="en-US" dirty="0" smtClean="0">
                <a:solidFill>
                  <a:srgbClr val="FF0000"/>
                </a:solidFill>
              </a:rPr>
              <a:t>Shannon</a:t>
            </a:r>
            <a:r>
              <a:rPr lang="en-US" dirty="0" smtClean="0">
                <a:solidFill>
                  <a:srgbClr val="000000"/>
                </a:solidFill>
              </a:rPr>
              <a:t> </a:t>
            </a:r>
            <a:r>
              <a:rPr lang="en-US" dirty="0" smtClean="0">
                <a:solidFill>
                  <a:srgbClr val="FF0000"/>
                </a:solidFill>
              </a:rPr>
              <a:t>capacity </a:t>
            </a:r>
            <a:r>
              <a:rPr lang="en-US" i="1" dirty="0" smtClean="0">
                <a:solidFill>
                  <a:srgbClr val="FF0000"/>
                </a:solidFill>
              </a:rPr>
              <a:t>C</a:t>
            </a:r>
            <a:r>
              <a:rPr lang="en-US" i="1" baseline="-25000" dirty="0" smtClean="0">
                <a:solidFill>
                  <a:srgbClr val="FF0000"/>
                </a:solidFill>
              </a:rPr>
              <a:t>F</a:t>
            </a:r>
            <a:r>
              <a:rPr lang="en-US" i="1" dirty="0" smtClean="0">
                <a:solidFill>
                  <a:srgbClr val="000000"/>
                </a:solidFill>
              </a:rPr>
              <a:t> </a:t>
            </a:r>
            <a:r>
              <a:rPr lang="en-US" dirty="0" smtClean="0">
                <a:solidFill>
                  <a:srgbClr val="000000"/>
                </a:solidFill>
              </a:rPr>
              <a:t>of the stationary Gaussian channel </a:t>
            </a:r>
            <a:r>
              <a:rPr lang="en-US" dirty="0" smtClean="0">
                <a:solidFill>
                  <a:srgbClr val="FF0000"/>
                </a:solidFill>
              </a:rPr>
              <a:t>with feedback</a:t>
            </a:r>
            <a:r>
              <a:rPr lang="en-US" dirty="0" smtClean="0">
                <a:solidFill>
                  <a:srgbClr val="000000"/>
                </a:solidFill>
              </a:rPr>
              <a:t> [Kim(2010)] with the same power constraint </a:t>
            </a:r>
            <a:r>
              <a:rPr lang="en-US" i="1" dirty="0" smtClean="0">
                <a:solidFill>
                  <a:srgbClr val="000000"/>
                </a:solidFill>
              </a:rPr>
              <a:t>P</a:t>
            </a:r>
            <a:r>
              <a:rPr lang="en-US" dirty="0" smtClean="0">
                <a:solidFill>
                  <a:srgbClr val="000000"/>
                </a:solidFill>
              </a:rPr>
              <a:t>.</a:t>
            </a:r>
            <a:endParaRPr lang="en-US" dirty="0">
              <a:solidFill>
                <a:srgbClr val="000000"/>
              </a:solidFill>
            </a:endParaRPr>
          </a:p>
        </p:txBody>
      </p:sp>
      <p:pic>
        <p:nvPicPr>
          <p:cNvPr id="18" name="Picture 17" descr="GaussComm.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09600" y="1524000"/>
            <a:ext cx="6496338" cy="12192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030220" y="4495800"/>
            <a:ext cx="1617980" cy="506730"/>
          </a:xfrm>
          <a:prstGeom prst="rect">
            <a:avLst/>
          </a:prstGeom>
        </p:spPr>
      </p:pic>
      <p:grpSp>
        <p:nvGrpSpPr>
          <p:cNvPr id="26" name="Group 25"/>
          <p:cNvGrpSpPr/>
          <p:nvPr/>
        </p:nvGrpSpPr>
        <p:grpSpPr>
          <a:xfrm>
            <a:off x="1524000" y="2819400"/>
            <a:ext cx="4049133" cy="400110"/>
            <a:chOff x="1524000" y="2819400"/>
            <a:chExt cx="4049133" cy="400110"/>
          </a:xfrm>
        </p:grpSpPr>
        <p:pic>
          <p:nvPicPr>
            <p:cNvPr id="16" name="Picture 1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524000" y="2819400"/>
              <a:ext cx="2009140" cy="373380"/>
            </a:xfrm>
            <a:prstGeom prst="rect">
              <a:avLst/>
            </a:prstGeom>
          </p:spPr>
        </p:pic>
        <p:sp>
          <p:nvSpPr>
            <p:cNvPr id="20" name="TextBox 19"/>
            <p:cNvSpPr txBox="1"/>
            <p:nvPr/>
          </p:nvSpPr>
          <p:spPr>
            <a:xfrm>
              <a:off x="3657600" y="2819400"/>
              <a:ext cx="1915533" cy="400110"/>
            </a:xfrm>
            <a:prstGeom prst="rect">
              <a:avLst/>
            </a:prstGeom>
            <a:noFill/>
          </p:spPr>
          <p:txBody>
            <a:bodyPr wrap="none" rtlCol="0">
              <a:spAutoFit/>
            </a:bodyPr>
            <a:lstStyle/>
            <a:p>
              <a:r>
                <a:rPr lang="en-US" sz="2000" dirty="0" smtClean="0">
                  <a:solidFill>
                    <a:schemeClr val="tx1"/>
                  </a:solidFill>
                  <a:latin typeface="Times New Roman"/>
                </a:rPr>
                <a:t>Power constraint</a:t>
              </a:r>
              <a:endParaRPr lang="en-US" sz="2000" dirty="0">
                <a:solidFill>
                  <a:schemeClr val="tx1"/>
                </a:solidFill>
                <a:latin typeface="Times New Roman"/>
              </a:endParaRPr>
            </a:p>
          </p:txBody>
        </p:sp>
      </p:grpSp>
      <p:grpSp>
        <p:nvGrpSpPr>
          <p:cNvPr id="27" name="Group 26"/>
          <p:cNvGrpSpPr/>
          <p:nvPr/>
        </p:nvGrpSpPr>
        <p:grpSpPr>
          <a:xfrm>
            <a:off x="1600200" y="3352800"/>
            <a:ext cx="2619252" cy="400110"/>
            <a:chOff x="1600200" y="3352800"/>
            <a:chExt cx="2619252" cy="400110"/>
          </a:xfrm>
        </p:grpSpPr>
        <p:pic>
          <p:nvPicPr>
            <p:cNvPr id="21" name="Picture 20"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600200" y="3429000"/>
              <a:ext cx="400050" cy="284480"/>
            </a:xfrm>
            <a:prstGeom prst="rect">
              <a:avLst/>
            </a:prstGeom>
          </p:spPr>
        </p:pic>
        <p:sp>
          <p:nvSpPr>
            <p:cNvPr id="22" name="TextBox 21"/>
            <p:cNvSpPr txBox="1"/>
            <p:nvPr/>
          </p:nvSpPr>
          <p:spPr>
            <a:xfrm>
              <a:off x="2133600" y="3352800"/>
              <a:ext cx="2085852" cy="400110"/>
            </a:xfrm>
            <a:prstGeom prst="rect">
              <a:avLst/>
            </a:prstGeom>
            <a:noFill/>
          </p:spPr>
          <p:txBody>
            <a:bodyPr wrap="none" rtlCol="0">
              <a:spAutoFit/>
            </a:bodyPr>
            <a:lstStyle/>
            <a:p>
              <a:r>
                <a:rPr lang="en-US" sz="2000" dirty="0" smtClean="0">
                  <a:solidFill>
                    <a:schemeClr val="tx1"/>
                  </a:solidFill>
                  <a:latin typeface="Times New Roman"/>
                </a:rPr>
                <a:t>Feedback capacity</a:t>
              </a:r>
              <a:endParaRPr lang="en-US" sz="2000" dirty="0">
                <a:solidFill>
                  <a:schemeClr val="tx1"/>
                </a:solidFill>
                <a:latin typeface="Times New Roman"/>
              </a:endParaRPr>
            </a:p>
          </p:txBody>
        </p:sp>
      </p:grpSp>
      <p:sp>
        <p:nvSpPr>
          <p:cNvPr id="25" name="Title 1"/>
          <p:cNvSpPr>
            <a:spLocks noGrp="1"/>
          </p:cNvSpPr>
          <p:nvPr>
            <p:ph type="title"/>
          </p:nvPr>
        </p:nvSpPr>
        <p:spPr>
          <a:xfrm>
            <a:off x="76200" y="0"/>
            <a:ext cx="8839200" cy="762000"/>
          </a:xfrm>
        </p:spPr>
        <p:txBody>
          <a:bodyPr/>
          <a:lstStyle/>
          <a:p>
            <a:r>
              <a:rPr lang="en-US" dirty="0" smtClean="0"/>
              <a:t>Control over a Gaussian channel</a:t>
            </a:r>
            <a:endParaRPr lang="en-US" dirty="0"/>
          </a:p>
        </p:txBody>
      </p:sp>
      <p:pic>
        <p:nvPicPr>
          <p:cNvPr id="13" name="Picture 12"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5721350" y="304800"/>
            <a:ext cx="2508250" cy="2349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7059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using control</a:t>
            </a:r>
            <a:endParaRPr lang="en-US" dirty="0"/>
          </a:p>
        </p:txBody>
      </p:sp>
      <p:sp>
        <p:nvSpPr>
          <p:cNvPr id="3" name="Content Placeholder 2"/>
          <p:cNvSpPr>
            <a:spLocks noGrp="1"/>
          </p:cNvSpPr>
          <p:nvPr>
            <p:ph idx="1"/>
          </p:nvPr>
        </p:nvSpPr>
        <p:spPr>
          <a:xfrm>
            <a:off x="152400" y="990600"/>
            <a:ext cx="8991600" cy="5334000"/>
          </a:xfrm>
        </p:spPr>
        <p:txBody>
          <a:bodyPr/>
          <a:lstStyle/>
          <a:p>
            <a:r>
              <a:rPr lang="en-US" dirty="0" smtClean="0"/>
              <a:t>This </a:t>
            </a:r>
            <a:r>
              <a:rPr lang="en-US" dirty="0" smtClean="0">
                <a:solidFill>
                  <a:srgbClr val="FF0000"/>
                </a:solidFill>
              </a:rPr>
              <a:t>duality</a:t>
            </a:r>
            <a:r>
              <a:rPr lang="en-US" dirty="0" smtClean="0"/>
              <a:t> between </a:t>
            </a:r>
            <a:r>
              <a:rPr lang="en-US" dirty="0" smtClean="0">
                <a:solidFill>
                  <a:srgbClr val="FF0000"/>
                </a:solidFill>
              </a:rPr>
              <a:t>control and feedback communication </a:t>
            </a:r>
            <a:r>
              <a:rPr lang="en-US" dirty="0" smtClean="0"/>
              <a:t>for Gaussian channels can be exploited to design communication schemes using control tools </a:t>
            </a:r>
          </a:p>
          <a:p>
            <a:r>
              <a:rPr lang="en-US" dirty="0" smtClean="0"/>
              <a:t>MAC, broadcast channels with feedback</a:t>
            </a:r>
          </a:p>
          <a:p>
            <a:endParaRPr lang="en-US" dirty="0" smtClean="0"/>
          </a:p>
          <a:p>
            <a:r>
              <a:rPr lang="en-US" dirty="0" err="1" smtClean="0">
                <a:solidFill>
                  <a:srgbClr val="000000"/>
                </a:solidFill>
              </a:rPr>
              <a:t>Elia</a:t>
            </a:r>
            <a:r>
              <a:rPr lang="en-US" dirty="0" smtClean="0">
                <a:solidFill>
                  <a:srgbClr val="000000"/>
                </a:solidFill>
              </a:rPr>
              <a:t> (IEEE-TAC 2004)</a:t>
            </a:r>
          </a:p>
          <a:p>
            <a:pPr lvl="0"/>
            <a:r>
              <a:rPr lang="en-US" dirty="0" err="1" smtClean="0">
                <a:solidFill>
                  <a:srgbClr val="000000"/>
                </a:solidFill>
              </a:rPr>
              <a:t>Ardestanizadeh-Minero-F</a:t>
            </a:r>
            <a:r>
              <a:rPr lang="en-US" dirty="0" smtClean="0">
                <a:solidFill>
                  <a:srgbClr val="000000"/>
                </a:solidFill>
              </a:rPr>
              <a:t> (IEEE-IT 2012)</a:t>
            </a:r>
          </a:p>
          <a:p>
            <a:endParaRPr lang="en-US"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52400" y="914400"/>
            <a:ext cx="8839200" cy="990600"/>
          </a:xfrm>
        </p:spPr>
        <p:txBody>
          <a:bodyPr/>
          <a:lstStyle/>
          <a:p>
            <a:pPr marL="0" indent="0">
              <a:buNone/>
            </a:pPr>
            <a:endParaRPr lang="en-US" sz="1800" dirty="0" smtClean="0">
              <a:solidFill>
                <a:srgbClr val="000000"/>
              </a:solidFill>
            </a:endParaRPr>
          </a:p>
          <a:p>
            <a:r>
              <a:rPr lang="en-US" sz="2000" dirty="0" smtClean="0">
                <a:solidFill>
                  <a:srgbClr val="000000"/>
                </a:solidFill>
              </a:rPr>
              <a:t>Data-rate theorems for stabilization over time-varying rate channels, after a beautiful journey of </a:t>
            </a:r>
            <a:r>
              <a:rPr lang="en-US" sz="2000" dirty="0" smtClean="0">
                <a:solidFill>
                  <a:srgbClr val="FF0000"/>
                </a:solidFill>
              </a:rPr>
              <a:t>about a decade</a:t>
            </a:r>
            <a:r>
              <a:rPr lang="en-US" sz="2000" dirty="0" smtClean="0">
                <a:solidFill>
                  <a:srgbClr val="000000"/>
                </a:solidFill>
              </a:rPr>
              <a:t>, are by now fairly well understood </a:t>
            </a:r>
            <a:endParaRPr lang="en-US" dirty="0">
              <a:solidFill>
                <a:srgbClr val="000000"/>
              </a:solidFill>
            </a:endParaRPr>
          </a:p>
        </p:txBody>
      </p:sp>
      <p:sp>
        <p:nvSpPr>
          <p:cNvPr id="11" name="Content Placeholder 2"/>
          <p:cNvSpPr txBox="1">
            <a:spLocks/>
          </p:cNvSpPr>
          <p:nvPr/>
        </p:nvSpPr>
        <p:spPr bwMode="auto">
          <a:xfrm>
            <a:off x="228600" y="17526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The journey (</a:t>
            </a:r>
            <a:r>
              <a:rPr kumimoji="0" lang="en-US" sz="2000" b="0" i="0" u="none" strike="noStrike" kern="0" cap="none" spc="0" normalizeH="0" baseline="0" noProof="0" dirty="0" smtClean="0">
                <a:ln>
                  <a:noFill/>
                </a:ln>
                <a:solidFill>
                  <a:srgbClr val="FF0000"/>
                </a:solidFill>
                <a:effectLst/>
                <a:uLnTx/>
                <a:uFillTx/>
                <a:latin typeface="Baskerville"/>
                <a:ea typeface="+mn-ea"/>
                <a:cs typeface="Baskerville"/>
              </a:rPr>
              <a:t>quest</a:t>
            </a: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 for noisy channels is still going</a:t>
            </a:r>
            <a:r>
              <a:rPr kumimoji="0" lang="en-US" sz="2000" b="0" i="0" u="none" strike="noStrike" kern="0" cap="none" spc="0" normalizeH="0" noProof="0" dirty="0" smtClean="0">
                <a:ln>
                  <a:noFill/>
                </a:ln>
                <a:solidFill>
                  <a:srgbClr val="000000"/>
                </a:solidFill>
                <a:effectLst/>
                <a:uLnTx/>
                <a:uFillTx/>
                <a:latin typeface="Baskerville"/>
                <a:ea typeface="+mn-ea"/>
                <a:cs typeface="Baskerville"/>
              </a:rPr>
              <a:t> on</a:t>
            </a:r>
          </a:p>
        </p:txBody>
      </p:sp>
      <p:sp>
        <p:nvSpPr>
          <p:cNvPr id="12" name="Content Placeholder 2"/>
          <p:cNvSpPr txBox="1">
            <a:spLocks/>
          </p:cNvSpPr>
          <p:nvPr/>
        </p:nvSpPr>
        <p:spPr bwMode="auto">
          <a:xfrm>
            <a:off x="228600" y="2438400"/>
            <a:ext cx="8839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The terrible thing about</a:t>
            </a:r>
            <a:r>
              <a:rPr kumimoji="0" lang="en-US" sz="2000" b="0" i="0" u="none" strike="noStrike" kern="0" cap="none" spc="0" normalizeH="0" noProof="0" dirty="0" smtClean="0">
                <a:ln>
                  <a:noFill/>
                </a:ln>
                <a:solidFill>
                  <a:srgbClr val="000000"/>
                </a:solidFill>
                <a:effectLst/>
                <a:uLnTx/>
                <a:uFillTx/>
                <a:latin typeface="Baskerville"/>
                <a:ea typeface="+mn-ea"/>
                <a:cs typeface="Baskerville"/>
              </a:rPr>
              <a:t> the quest for truth is that you may find it</a:t>
            </a:r>
          </a:p>
        </p:txBody>
      </p:sp>
      <p:sp>
        <p:nvSpPr>
          <p:cNvPr id="14" name="Content Placeholder 2"/>
          <p:cNvSpPr txBox="1">
            <a:spLocks/>
          </p:cNvSpPr>
          <p:nvPr/>
        </p:nvSpPr>
        <p:spPr bwMode="auto">
          <a:xfrm>
            <a:off x="304800" y="5105400"/>
            <a:ext cx="8839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Baskerville"/>
              <a:ea typeface="+mn-ea"/>
              <a:cs typeface="Baskerville"/>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Baskerville"/>
                <a:ea typeface="+mn-ea"/>
                <a:cs typeface="Baskerville"/>
              </a:rPr>
              <a:t>For papers: </a:t>
            </a:r>
            <a:r>
              <a:rPr kumimoji="0" lang="en-US" sz="2000" b="0" i="0" u="none" strike="noStrike" kern="0" cap="none" spc="0" normalizeH="0" baseline="0" noProof="0" dirty="0" err="1" smtClean="0">
                <a:ln>
                  <a:noFill/>
                </a:ln>
                <a:effectLst/>
                <a:uLnTx/>
                <a:uFillTx/>
                <a:latin typeface="Courier"/>
                <a:ea typeface="+mn-ea"/>
                <a:cs typeface="Baskerville"/>
              </a:rPr>
              <a:t>www.circuit.ucsd.edu/~massimo/papers.html</a:t>
            </a:r>
            <a:endParaRPr kumimoji="0" lang="en-US" sz="2000" b="0" i="0" u="none" strike="noStrike" kern="0" cap="none" spc="0" normalizeH="0" noProof="0" dirty="0" smtClean="0">
              <a:ln>
                <a:noFill/>
              </a:ln>
              <a:effectLst/>
              <a:uLnTx/>
              <a:uFillTx/>
              <a:latin typeface="Courier"/>
              <a:ea typeface="+mn-ea"/>
              <a:cs typeface="Baskerville"/>
            </a:endParaRPr>
          </a:p>
        </p:txBody>
      </p:sp>
      <p:pic>
        <p:nvPicPr>
          <p:cNvPr id="8" name="Picture 7" descr="scientist_student.jpg"/>
          <p:cNvPicPr>
            <a:picLocks noChangeAspect="1"/>
          </p:cNvPicPr>
          <p:nvPr/>
        </p:nvPicPr>
        <p:blipFill>
          <a:blip r:embed="rId2"/>
          <a:stretch>
            <a:fillRect/>
          </a:stretch>
        </p:blipFill>
        <p:spPr>
          <a:xfrm>
            <a:off x="3581400" y="3276600"/>
            <a:ext cx="1752600" cy="206674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10378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2" presetClass="entr" presetSubtype="4" accel="50000" decel="50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descr="rover.jpg"/>
          <p:cNvPicPr>
            <a:picLocks noChangeAspect="1"/>
          </p:cNvPicPr>
          <p:nvPr/>
        </p:nvPicPr>
        <p:blipFill>
          <a:blip r:embed="rId2"/>
          <a:stretch>
            <a:fillRect/>
          </a:stretch>
        </p:blipFill>
        <p:spPr>
          <a:xfrm>
            <a:off x="1447800" y="1219200"/>
            <a:ext cx="6248400" cy="499977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673317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8" name="Picture 7" descr="terminator.jpg"/>
          <p:cNvPicPr>
            <a:picLocks noChangeAspect="1"/>
          </p:cNvPicPr>
          <p:nvPr/>
        </p:nvPicPr>
        <p:blipFill>
          <a:blip r:embed="rId2"/>
          <a:stretch>
            <a:fillRect/>
          </a:stretch>
        </p:blipFill>
        <p:spPr>
          <a:xfrm>
            <a:off x="914400" y="1177322"/>
            <a:ext cx="7010400" cy="439797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673317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a:t>
            </a:r>
            <a:endParaRPr lang="en-US" dirty="0"/>
          </a:p>
        </p:txBody>
      </p:sp>
      <p:pic>
        <p:nvPicPr>
          <p:cNvPr id="7" name="Picture 6" descr="scheme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09600" y="914400"/>
            <a:ext cx="7888729" cy="2743200"/>
          </a:xfrm>
          <a:prstGeom prst="rect">
            <a:avLst/>
          </a:prstGeom>
        </p:spPr>
      </p:pic>
      <p:grpSp>
        <p:nvGrpSpPr>
          <p:cNvPr id="9" name="Group 8"/>
          <p:cNvGrpSpPr/>
          <p:nvPr/>
        </p:nvGrpSpPr>
        <p:grpSpPr>
          <a:xfrm>
            <a:off x="762000" y="3733800"/>
            <a:ext cx="5128806" cy="2743200"/>
            <a:chOff x="1981200" y="3733800"/>
            <a:chExt cx="5128806" cy="2743200"/>
          </a:xfrm>
        </p:grpSpPr>
        <p:pic>
          <p:nvPicPr>
            <p:cNvPr id="10" name="Picture 9"/>
            <p:cNvPicPr>
              <a:picLocks noChangeAspect="1"/>
            </p:cNvPicPr>
            <p:nvPr/>
          </p:nvPicPr>
          <p:blipFill>
            <a:blip r:embed="rId4"/>
            <a:stretch>
              <a:fillRect/>
            </a:stretch>
          </p:blipFill>
          <p:spPr>
            <a:xfrm>
              <a:off x="2590800" y="4114800"/>
              <a:ext cx="4051300" cy="2286000"/>
            </a:xfrm>
            <a:prstGeom prst="rect">
              <a:avLst/>
            </a:prstGeom>
          </p:spPr>
        </p:pic>
        <p:sp>
          <p:nvSpPr>
            <p:cNvPr id="11" name="TextBox 10"/>
            <p:cNvSpPr txBox="1"/>
            <p:nvPr/>
          </p:nvSpPr>
          <p:spPr>
            <a:xfrm>
              <a:off x="1981200" y="3733800"/>
              <a:ext cx="1599116" cy="338554"/>
            </a:xfrm>
            <a:prstGeom prst="rect">
              <a:avLst/>
            </a:prstGeom>
            <a:noFill/>
          </p:spPr>
          <p:txBody>
            <a:bodyPr wrap="none" rtlCol="0">
              <a:spAutoFit/>
            </a:bodyPr>
            <a:lstStyle/>
            <a:p>
              <a:r>
                <a:rPr lang="en-US" sz="1600" dirty="0" smtClean="0">
                  <a:solidFill>
                    <a:srgbClr val="FF0000"/>
                  </a:solidFill>
                </a:rPr>
                <a:t>Channel quality</a:t>
              </a:r>
              <a:endParaRPr lang="en-US" sz="1600" dirty="0">
                <a:solidFill>
                  <a:srgbClr val="FF0000"/>
                </a:solidFill>
              </a:endParaRPr>
            </a:p>
          </p:txBody>
        </p:sp>
        <p:sp>
          <p:nvSpPr>
            <p:cNvPr id="12" name="TextBox 11"/>
            <p:cNvSpPr txBox="1"/>
            <p:nvPr/>
          </p:nvSpPr>
          <p:spPr>
            <a:xfrm>
              <a:off x="6477000" y="6138446"/>
              <a:ext cx="633006" cy="338554"/>
            </a:xfrm>
            <a:prstGeom prst="rect">
              <a:avLst/>
            </a:prstGeom>
            <a:noFill/>
          </p:spPr>
          <p:txBody>
            <a:bodyPr wrap="none" rtlCol="0">
              <a:spAutoFit/>
            </a:bodyPr>
            <a:lstStyle/>
            <a:p>
              <a:r>
                <a:rPr lang="en-US" sz="1600" dirty="0" smtClean="0">
                  <a:solidFill>
                    <a:srgbClr val="FF0000"/>
                  </a:solidFill>
                </a:rPr>
                <a:t>Time</a:t>
              </a:r>
              <a:endParaRPr lang="en-US" sz="1600" dirty="0">
                <a:solidFill>
                  <a:srgbClr val="FF0000"/>
                </a:solidFill>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524595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a:t>
            </a:r>
            <a:endParaRPr lang="en-US" dirty="0"/>
          </a:p>
        </p:txBody>
      </p:sp>
      <p:sp>
        <p:nvSpPr>
          <p:cNvPr id="3" name="Content Placeholder 2"/>
          <p:cNvSpPr>
            <a:spLocks noGrp="1"/>
          </p:cNvSpPr>
          <p:nvPr>
            <p:ph idx="1"/>
          </p:nvPr>
        </p:nvSpPr>
        <p:spPr>
          <a:xfrm>
            <a:off x="152400" y="990600"/>
            <a:ext cx="8763000" cy="2895600"/>
          </a:xfrm>
        </p:spPr>
        <p:txBody>
          <a:bodyPr/>
          <a:lstStyle/>
          <a:p>
            <a:r>
              <a:rPr lang="en-US" sz="2400" dirty="0">
                <a:solidFill>
                  <a:srgbClr val="FF0000"/>
                </a:solidFill>
              </a:rPr>
              <a:t>Linear </a:t>
            </a:r>
            <a:r>
              <a:rPr lang="en-US" sz="2400" dirty="0" smtClean="0">
                <a:solidFill>
                  <a:srgbClr val="FF0000"/>
                </a:solidFill>
              </a:rPr>
              <a:t>dynamical system</a:t>
            </a:r>
            <a:endParaRPr lang="en-US" sz="2400" dirty="0">
              <a:solidFill>
                <a:srgbClr val="FF0000"/>
              </a:solidFill>
            </a:endParaRPr>
          </a:p>
          <a:p>
            <a:endParaRPr lang="en-US" dirty="0" smtClean="0"/>
          </a:p>
          <a:p>
            <a:endParaRPr lang="en-US" dirty="0" smtClean="0"/>
          </a:p>
          <a:p>
            <a:endParaRPr lang="en-US" dirty="0" smtClean="0"/>
          </a:p>
          <a:p>
            <a:pPr marL="0" indent="0">
              <a:buNone/>
            </a:pPr>
            <a:r>
              <a:rPr lang="en-US" dirty="0"/>
              <a:t> </a:t>
            </a:r>
            <a:r>
              <a:rPr lang="en-US" dirty="0" smtClean="0"/>
              <a:t>     </a:t>
            </a:r>
          </a:p>
          <a:p>
            <a:pPr marL="0" indent="0">
              <a:buNone/>
            </a:pPr>
            <a:r>
              <a:rPr lang="en-US" dirty="0"/>
              <a:t>	</a:t>
            </a:r>
            <a:r>
              <a:rPr lang="en-US" dirty="0" smtClean="0"/>
              <a:t>       </a:t>
            </a:r>
          </a:p>
          <a:p>
            <a:endParaRPr lang="en-US" dirty="0" smtClean="0"/>
          </a:p>
          <a:p>
            <a:endParaRPr lang="en-US" dirty="0" smtClean="0"/>
          </a:p>
        </p:txBody>
      </p:sp>
      <p:sp>
        <p:nvSpPr>
          <p:cNvPr id="22" name="TextBox 21"/>
          <p:cNvSpPr txBox="1"/>
          <p:nvPr/>
        </p:nvSpPr>
        <p:spPr>
          <a:xfrm>
            <a:off x="722511" y="3058180"/>
            <a:ext cx="4076068" cy="523220"/>
          </a:xfrm>
          <a:prstGeom prst="rect">
            <a:avLst/>
          </a:prstGeom>
          <a:noFill/>
        </p:spPr>
        <p:txBody>
          <a:bodyPr wrap="none" rtlCol="0">
            <a:spAutoFit/>
          </a:bodyPr>
          <a:lstStyle/>
          <a:p>
            <a:r>
              <a:rPr lang="en-US" i="1" dirty="0">
                <a:solidFill>
                  <a:schemeClr val="tx1"/>
                </a:solidFill>
                <a:latin typeface="Baskerville"/>
                <a:cs typeface="Baskerville"/>
              </a:rPr>
              <a:t>A</a:t>
            </a:r>
            <a:r>
              <a:rPr lang="en-US" sz="2400" dirty="0">
                <a:solidFill>
                  <a:schemeClr val="tx1"/>
                </a:solidFill>
                <a:latin typeface="Baskerville"/>
                <a:cs typeface="Baskerville"/>
              </a:rPr>
              <a:t> composed</a:t>
            </a:r>
            <a:r>
              <a:rPr lang="en-US" sz="2400" dirty="0" smtClean="0">
                <a:solidFill>
                  <a:schemeClr val="tx1"/>
                </a:solidFill>
                <a:latin typeface="Baskerville"/>
                <a:cs typeface="Baskerville"/>
              </a:rPr>
              <a:t> of</a:t>
            </a:r>
            <a:r>
              <a:rPr lang="en-US" sz="2400" dirty="0" smtClean="0">
                <a:latin typeface="Baskerville"/>
                <a:cs typeface="Baskerville"/>
              </a:rPr>
              <a:t> </a:t>
            </a:r>
            <a:r>
              <a:rPr lang="en-US" sz="2400" dirty="0">
                <a:solidFill>
                  <a:schemeClr val="tx1"/>
                </a:solidFill>
                <a:latin typeface="Baskerville"/>
                <a:cs typeface="Baskerville"/>
              </a:rPr>
              <a:t>unstable </a:t>
            </a:r>
            <a:r>
              <a:rPr lang="en-US" sz="2400" dirty="0" smtClean="0">
                <a:solidFill>
                  <a:schemeClr val="tx1"/>
                </a:solidFill>
                <a:latin typeface="Baskerville"/>
                <a:cs typeface="Baskerville"/>
              </a:rPr>
              <a:t>modes</a:t>
            </a:r>
            <a:endParaRPr lang="en-US" sz="2400" dirty="0">
              <a:solidFill>
                <a:schemeClr val="tx1"/>
              </a:solidFill>
              <a:latin typeface="Baskerville"/>
              <a:cs typeface="Baskerville"/>
            </a:endParaRPr>
          </a:p>
        </p:txBody>
      </p:sp>
      <p:pic>
        <p:nvPicPr>
          <p:cNvPr id="11" name="Picture 10"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52600" y="1845090"/>
            <a:ext cx="4495800" cy="909495"/>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800600" y="3200400"/>
            <a:ext cx="3048000" cy="343829"/>
          </a:xfrm>
          <a:prstGeom prst="rect">
            <a:avLst/>
          </a:prstGeom>
        </p:spPr>
      </p:pic>
      <p:grpSp>
        <p:nvGrpSpPr>
          <p:cNvPr id="16" name="Group 15"/>
          <p:cNvGrpSpPr/>
          <p:nvPr/>
        </p:nvGrpSpPr>
        <p:grpSpPr>
          <a:xfrm>
            <a:off x="457200" y="4415135"/>
            <a:ext cx="7924800" cy="1445062"/>
            <a:chOff x="457200" y="4415135"/>
            <a:chExt cx="7924800" cy="1445062"/>
          </a:xfrm>
        </p:grpSpPr>
        <p:sp>
          <p:nvSpPr>
            <p:cNvPr id="13" name="TextBox 12"/>
            <p:cNvSpPr txBox="1"/>
            <p:nvPr/>
          </p:nvSpPr>
          <p:spPr>
            <a:xfrm>
              <a:off x="685800" y="5029200"/>
              <a:ext cx="7696200" cy="830997"/>
            </a:xfrm>
            <a:prstGeom prst="rect">
              <a:avLst/>
            </a:prstGeom>
            <a:noFill/>
          </p:spPr>
          <p:txBody>
            <a:bodyPr wrap="square" rtlCol="0">
              <a:spAutoFit/>
            </a:bodyPr>
            <a:lstStyle/>
            <a:p>
              <a:r>
                <a:rPr lang="en-US" sz="2400" dirty="0" smtClean="0">
                  <a:solidFill>
                    <a:schemeClr val="tx1"/>
                  </a:solidFill>
                  <a:latin typeface="Baskerville"/>
                  <a:cs typeface="Baskerville"/>
                </a:rPr>
                <a:t>Slotted time-varying channel evolving at the same time scale of the system</a:t>
              </a:r>
              <a:endParaRPr lang="en-US" sz="2400" dirty="0">
                <a:latin typeface="Baskerville"/>
                <a:cs typeface="Baskerville"/>
              </a:endParaRPr>
            </a:p>
          </p:txBody>
        </p:sp>
        <p:sp>
          <p:nvSpPr>
            <p:cNvPr id="15" name="Rectangle 14"/>
            <p:cNvSpPr/>
            <p:nvPr/>
          </p:nvSpPr>
          <p:spPr>
            <a:xfrm>
              <a:off x="457200" y="4415135"/>
              <a:ext cx="3172663" cy="461665"/>
            </a:xfrm>
            <a:prstGeom prst="rect">
              <a:avLst/>
            </a:prstGeom>
          </p:spPr>
          <p:txBody>
            <a:bodyPr wrap="none">
              <a:spAutoFit/>
            </a:bodyPr>
            <a:lstStyle/>
            <a:p>
              <a:pPr>
                <a:buFont typeface="Arial"/>
                <a:buChar char="•"/>
              </a:pPr>
              <a:r>
                <a:rPr lang="en-US" sz="2200" dirty="0" smtClean="0">
                  <a:solidFill>
                    <a:srgbClr val="FF0000"/>
                  </a:solidFill>
                  <a:latin typeface="Baskerville"/>
                  <a:ea typeface="Baskerville"/>
                  <a:cs typeface="Baskerville"/>
                </a:rPr>
                <a:t>  </a:t>
              </a:r>
              <a:r>
                <a:rPr lang="en-US" sz="2400" dirty="0" smtClean="0">
                  <a:solidFill>
                    <a:srgbClr val="FF0000"/>
                  </a:solidFill>
                  <a:latin typeface="Baskerville"/>
                  <a:ea typeface="Baskerville"/>
                  <a:cs typeface="Baskerville"/>
                </a:rPr>
                <a:t>Time-varying channel</a:t>
              </a:r>
              <a:endParaRPr lang="en-US" sz="2400" dirty="0"/>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89928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a:t>
            </a:r>
            <a:endParaRPr lang="en-US" dirty="0"/>
          </a:p>
        </p:txBody>
      </p:sp>
      <p:sp>
        <p:nvSpPr>
          <p:cNvPr id="3" name="Content Placeholder 2"/>
          <p:cNvSpPr>
            <a:spLocks noGrp="1"/>
          </p:cNvSpPr>
          <p:nvPr>
            <p:ph idx="1"/>
          </p:nvPr>
        </p:nvSpPr>
        <p:spPr>
          <a:xfrm>
            <a:off x="152400" y="1676400"/>
            <a:ext cx="8763000" cy="1143000"/>
          </a:xfrm>
        </p:spPr>
        <p:txBody>
          <a:bodyPr/>
          <a:lstStyle/>
          <a:p>
            <a:pPr>
              <a:buNone/>
            </a:pPr>
            <a:r>
              <a:rPr lang="en-US" sz="2400" dirty="0" smtClean="0">
                <a:solidFill>
                  <a:srgbClr val="FF0000"/>
                </a:solidFill>
              </a:rPr>
              <a:t>    Objective</a:t>
            </a:r>
            <a:r>
              <a:rPr lang="en-US" sz="2400" dirty="0" smtClean="0"/>
              <a:t>: identify the trade-off between system’s unstable modes  and channel’s rate to guarantee </a:t>
            </a:r>
            <a:r>
              <a:rPr lang="en-US" sz="2400" dirty="0" smtClean="0">
                <a:solidFill>
                  <a:srgbClr val="0000FF"/>
                </a:solidFill>
              </a:rPr>
              <a:t>stability:</a:t>
            </a:r>
            <a:endParaRPr lang="en-US" sz="2400" dirty="0" smtClean="0"/>
          </a:p>
          <a:p>
            <a:endParaRPr lang="en-US" dirty="0"/>
          </a:p>
          <a:p>
            <a:endParaRPr lang="en-US" dirty="0" smtClean="0"/>
          </a:p>
          <a:p>
            <a:endParaRPr lang="en-US" dirty="0"/>
          </a:p>
          <a:p>
            <a:endParaRPr lang="en-US" dirty="0" smtClean="0"/>
          </a:p>
          <a:p>
            <a:endParaRPr lang="en-US" dirty="0" smtClean="0"/>
          </a:p>
        </p:txBody>
      </p:sp>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74649197"/>
              </p:ext>
            </p:extLst>
          </p:nvPr>
        </p:nvGraphicFramePr>
        <p:xfrm>
          <a:off x="4514850" y="3651250"/>
          <a:ext cx="114300" cy="165100"/>
        </p:xfrm>
        <a:graphic>
          <a:graphicData uri="http://schemas.openxmlformats.org/presentationml/2006/ole">
            <p:oleObj spid="_x0000_s1191" name="Equation" r:id="rId3" imgW="114300" imgH="165100" progId="Equation.3">
              <p:embed/>
            </p:oleObj>
          </a:graphicData>
        </a:graphic>
      </p:graphicFrame>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124200" y="4717845"/>
            <a:ext cx="2686050" cy="616155"/>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047999" y="3124199"/>
            <a:ext cx="2225040" cy="599440"/>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124200" y="4191000"/>
            <a:ext cx="325120" cy="18288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137009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Information-theoretic approach</a:t>
            </a:r>
            <a:endParaRPr lang="en-US" dirty="0"/>
          </a:p>
        </p:txBody>
      </p:sp>
      <p:sp>
        <p:nvSpPr>
          <p:cNvPr id="3" name="Content Placeholder 2"/>
          <p:cNvSpPr>
            <a:spLocks noGrp="1"/>
          </p:cNvSpPr>
          <p:nvPr>
            <p:ph idx="1"/>
          </p:nvPr>
        </p:nvSpPr>
        <p:spPr>
          <a:xfrm>
            <a:off x="152400" y="990600"/>
            <a:ext cx="8763000" cy="5334000"/>
          </a:xfrm>
        </p:spPr>
        <p:txBody>
          <a:bodyPr/>
          <a:lstStyle/>
          <a:p>
            <a:r>
              <a:rPr lang="en-US" dirty="0" smtClean="0"/>
              <a:t>A </a:t>
            </a:r>
            <a:r>
              <a:rPr lang="en-US" b="1" dirty="0" smtClean="0">
                <a:solidFill>
                  <a:srgbClr val="FF0000"/>
                </a:solidFill>
              </a:rPr>
              <a:t>rate-based </a:t>
            </a:r>
            <a:r>
              <a:rPr lang="en-US" dirty="0" smtClean="0"/>
              <a:t>approach, transmit</a:t>
            </a:r>
            <a:endParaRPr lang="en-US" b="1" dirty="0" smtClean="0">
              <a:solidFill>
                <a:srgbClr val="3333CC"/>
              </a:solidFill>
            </a:endParaRPr>
          </a:p>
          <a:p>
            <a:endParaRPr lang="en-US" dirty="0">
              <a:solidFill>
                <a:srgbClr val="000000"/>
              </a:solidFill>
            </a:endParaRPr>
          </a:p>
          <a:p>
            <a:r>
              <a:rPr lang="en-US" dirty="0" smtClean="0">
                <a:solidFill>
                  <a:srgbClr val="000000"/>
                </a:solidFill>
              </a:rPr>
              <a:t>Derive </a:t>
            </a:r>
            <a:r>
              <a:rPr lang="en-US" b="1" dirty="0" smtClean="0">
                <a:solidFill>
                  <a:srgbClr val="FF0000"/>
                </a:solidFill>
              </a:rPr>
              <a:t>data-rate theorems</a:t>
            </a:r>
            <a:r>
              <a:rPr lang="en-US" dirty="0" smtClean="0">
                <a:solidFill>
                  <a:srgbClr val="000000"/>
                </a:solidFill>
              </a:rPr>
              <a:t> quantifying how much rate is needed to construct a stabilizing </a:t>
            </a:r>
            <a:r>
              <a:rPr lang="en-US" dirty="0" err="1" smtClean="0">
                <a:solidFill>
                  <a:srgbClr val="000000"/>
                </a:solidFill>
              </a:rPr>
              <a:t>quantizer</a:t>
            </a:r>
            <a:r>
              <a:rPr lang="en-US" dirty="0" smtClean="0">
                <a:solidFill>
                  <a:srgbClr val="000000"/>
                </a:solidFill>
              </a:rPr>
              <a:t>/controller pair</a:t>
            </a:r>
          </a:p>
          <a:p>
            <a:endParaRPr lang="en-US" dirty="0" smtClean="0">
              <a:solidFill>
                <a:srgbClr val="000000"/>
              </a:solidFill>
            </a:endParaRPr>
          </a:p>
          <a:p>
            <a:pPr marL="0" indent="0">
              <a:buNone/>
            </a:pP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2173602" y="3285292"/>
            <a:ext cx="4406900" cy="2819400"/>
          </a:xfrm>
          <a:prstGeom prst="rect">
            <a:avLst/>
          </a:prstGeom>
        </p:spPr>
      </p:pic>
      <p:sp>
        <p:nvSpPr>
          <p:cNvPr id="5" name="TextBox 4"/>
          <p:cNvSpPr txBox="1"/>
          <p:nvPr/>
        </p:nvSpPr>
        <p:spPr>
          <a:xfrm>
            <a:off x="1676400" y="3429676"/>
            <a:ext cx="747875" cy="338554"/>
          </a:xfrm>
          <a:prstGeom prst="rect">
            <a:avLst/>
          </a:prstGeom>
          <a:noFill/>
        </p:spPr>
        <p:txBody>
          <a:bodyPr wrap="none" rtlCol="0">
            <a:spAutoFit/>
          </a:bodyPr>
          <a:lstStyle/>
          <a:p>
            <a:pPr>
              <a:spcBef>
                <a:spcPts val="600"/>
              </a:spcBef>
            </a:pPr>
            <a:r>
              <a:rPr lang="en-US" sz="1600" dirty="0" smtClean="0">
                <a:solidFill>
                  <a:srgbClr val="000000"/>
                </a:solidFill>
              </a:rPr>
              <a:t>Rate</a:t>
            </a:r>
          </a:p>
        </p:txBody>
      </p:sp>
      <p:sp>
        <p:nvSpPr>
          <p:cNvPr id="6" name="TextBox 5"/>
          <p:cNvSpPr txBox="1"/>
          <p:nvPr/>
        </p:nvSpPr>
        <p:spPr>
          <a:xfrm>
            <a:off x="5893458" y="5909846"/>
            <a:ext cx="633006" cy="338554"/>
          </a:xfrm>
          <a:prstGeom prst="rect">
            <a:avLst/>
          </a:prstGeom>
          <a:noFill/>
        </p:spPr>
        <p:txBody>
          <a:bodyPr wrap="none" rtlCol="0">
            <a:spAutoFit/>
          </a:bodyPr>
          <a:lstStyle/>
          <a:p>
            <a:pPr>
              <a:spcBef>
                <a:spcPts val="600"/>
              </a:spcBef>
            </a:pPr>
            <a:r>
              <a:rPr lang="en-US" sz="1600" dirty="0" smtClean="0">
                <a:solidFill>
                  <a:srgbClr val="000000"/>
                </a:solidFill>
              </a:rPr>
              <a:t>Time</a:t>
            </a:r>
          </a:p>
        </p:txBody>
      </p:sp>
      <p:pic>
        <p:nvPicPr>
          <p:cNvPr id="8" name="Picture 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267200" y="1066800"/>
            <a:ext cx="1651000" cy="30543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73067200"/>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AULTFONTSIZE" val="10"/>
  <p:tag name="DEFAULTWIDTH" val="551"/>
  <p:tag name="DEFAULTHEIGHT" val="372"/>
</p:tagLst>
</file>

<file path=ppt/theme/theme1.xml><?xml version="1.0" encoding="utf-8"?>
<a:theme xmlns:a="http://schemas.openxmlformats.org/drawingml/2006/main" name="JobTalk3">
  <a:themeElements>
    <a:clrScheme name="">
      <a:dk1>
        <a:srgbClr val="000000"/>
      </a:dk1>
      <a:lt1>
        <a:srgbClr val="FFCCFF"/>
      </a:lt1>
      <a:dk2>
        <a:srgbClr val="000000"/>
      </a:dk2>
      <a:lt2>
        <a:srgbClr val="808080"/>
      </a:lt2>
      <a:accent1>
        <a:srgbClr val="00CC99"/>
      </a:accent1>
      <a:accent2>
        <a:srgbClr val="3333CC"/>
      </a:accent2>
      <a:accent3>
        <a:srgbClr val="FFE2FF"/>
      </a:accent3>
      <a:accent4>
        <a:srgbClr val="000000"/>
      </a:accent4>
      <a:accent5>
        <a:srgbClr val="AAE2CA"/>
      </a:accent5>
      <a:accent6>
        <a:srgbClr val="2D2DB9"/>
      </a:accent6>
      <a:hlink>
        <a:srgbClr val="CCCCFF"/>
      </a:hlink>
      <a:folHlink>
        <a:srgbClr val="B2B2B2"/>
      </a:folHlink>
    </a:clrScheme>
    <a:fontScheme name="JobTalk3">
      <a:majorFont>
        <a:latin typeface="Comic Sans MS"/>
        <a:ea typeface="Arial"/>
        <a:cs typeface="Arial"/>
      </a:majorFont>
      <a:minorFont>
        <a:latin typeface="Comic Sans MS"/>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a:ln>
              <a:noFill/>
            </a:ln>
            <a:solidFill>
              <a:schemeClr val="accent2"/>
            </a:solidFill>
            <a:effectLst/>
            <a:latin typeface="Arial" charset="0"/>
          </a:defRPr>
        </a:defPPr>
      </a:lstStyle>
    </a:lnDef>
  </a:objectDefaults>
  <a:extraClrSchemeLst>
    <a:extraClrScheme>
      <a:clrScheme name="JobTalk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obTalk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obTalk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obTalk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obTalk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obTalk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obTalk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a:ln>
              <a:noFill/>
            </a:ln>
            <a:solidFill>
              <a:schemeClr val="accent2"/>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JobTalk3</Template>
  <TotalTime>70134</TotalTime>
  <Pages>12</Pages>
  <Words>1355</Words>
  <Application>Microsoft Macintosh PowerPoint</Application>
  <PresentationFormat>Letter Paper (8.5x11 in)</PresentationFormat>
  <Paragraphs>274</Paragraphs>
  <Slides>36</Slides>
  <Notes>1</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JobTalk3</vt:lpstr>
      <vt:lpstr>Custom Design</vt:lpstr>
      <vt:lpstr>Equation</vt:lpstr>
      <vt:lpstr>Slide 1</vt:lpstr>
      <vt:lpstr>Motivation</vt:lpstr>
      <vt:lpstr>Motivation</vt:lpstr>
      <vt:lpstr>Motivation</vt:lpstr>
      <vt:lpstr>Motivation</vt:lpstr>
      <vt:lpstr>Abstraction</vt:lpstr>
      <vt:lpstr>Problem formulation</vt:lpstr>
      <vt:lpstr>Problem formulation</vt:lpstr>
      <vt:lpstr>Information-theoretic approach</vt:lpstr>
      <vt:lpstr>Network-theoretic approach</vt:lpstr>
      <vt:lpstr>Information-theoretic approach </vt:lpstr>
      <vt:lpstr>Information-theoretic approach </vt:lpstr>
      <vt:lpstr>Intuition</vt:lpstr>
      <vt:lpstr>Information-theoretic approach </vt:lpstr>
      <vt:lpstr>Intuition</vt:lpstr>
      <vt:lpstr>Information-theoretic approach </vt:lpstr>
      <vt:lpstr>Proofs</vt:lpstr>
      <vt:lpstr>Network-theoretic approach</vt:lpstr>
      <vt:lpstr>Critical dropout probability</vt:lpstr>
      <vt:lpstr>Critical dropout probability</vt:lpstr>
      <vt:lpstr>Stabilization over channels with memory</vt:lpstr>
      <vt:lpstr>Stabilization over channels with memory</vt:lpstr>
      <vt:lpstr>Stabilization over channels with memory</vt:lpstr>
      <vt:lpstr>Markov Jump Linear System</vt:lpstr>
      <vt:lpstr>Markov Jump Linear System</vt:lpstr>
      <vt:lpstr>Data rate theorem</vt:lpstr>
      <vt:lpstr>Previous results as special cases</vt:lpstr>
      <vt:lpstr>What next</vt:lpstr>
      <vt:lpstr>Insufficiency of Shannon capacity</vt:lpstr>
      <vt:lpstr>Capacity with stronger reliability constraints</vt:lpstr>
      <vt:lpstr>Alternative formulations</vt:lpstr>
      <vt:lpstr>The Bode-Shannon connection</vt:lpstr>
      <vt:lpstr>Control over a Gaussian channel</vt:lpstr>
      <vt:lpstr>Control over a Gaussian channel</vt:lpstr>
      <vt:lpstr>Communication using control</vt:lpstr>
      <vt:lpstr>Conclusion</vt:lpstr>
    </vt:vector>
  </TitlesOfParts>
  <Company>UC Berkeley</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theory of large scale networks  </dc:title>
  <dc:subject/>
  <dc:creator>massimof</dc:creator>
  <cp:keywords/>
  <dc:description/>
  <cp:lastModifiedBy>massimo franceschetti</cp:lastModifiedBy>
  <cp:revision>2093</cp:revision>
  <cp:lastPrinted>2010-06-14T15:41:56Z</cp:lastPrinted>
  <dcterms:created xsi:type="dcterms:W3CDTF">2012-10-19T15:41:01Z</dcterms:created>
  <dcterms:modified xsi:type="dcterms:W3CDTF">2012-10-19T15:41:34Z</dcterms:modified>
</cp:coreProperties>
</file>